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259" r:id="rId3"/>
    <p:sldId id="258" r:id="rId4"/>
    <p:sldId id="257" r:id="rId5"/>
    <p:sldId id="260" r:id="rId6"/>
    <p:sldId id="264" r:id="rId7"/>
    <p:sldId id="265" r:id="rId8"/>
    <p:sldId id="282" r:id="rId9"/>
    <p:sldId id="283" r:id="rId10"/>
    <p:sldId id="288" r:id="rId11"/>
    <p:sldId id="289" r:id="rId12"/>
    <p:sldId id="304" r:id="rId13"/>
    <p:sldId id="295" r:id="rId14"/>
    <p:sldId id="296" r:id="rId15"/>
    <p:sldId id="297" r:id="rId16"/>
    <p:sldId id="298" r:id="rId17"/>
    <p:sldId id="299" r:id="rId18"/>
    <p:sldId id="300" r:id="rId19"/>
    <p:sldId id="301" r:id="rId20"/>
    <p:sldId id="302" r:id="rId21"/>
    <p:sldId id="290" r:id="rId22"/>
    <p:sldId id="291" r:id="rId23"/>
    <p:sldId id="292" r:id="rId24"/>
    <p:sldId id="293" r:id="rId25"/>
    <p:sldId id="294" r:id="rId26"/>
    <p:sldId id="268" r:id="rId27"/>
    <p:sldId id="269" r:id="rId28"/>
    <p:sldId id="270" r:id="rId29"/>
    <p:sldId id="271" r:id="rId30"/>
    <p:sldId id="272" r:id="rId31"/>
    <p:sldId id="273" r:id="rId32"/>
    <p:sldId id="274" r:id="rId33"/>
    <p:sldId id="278" r:id="rId34"/>
    <p:sldId id="285" r:id="rId35"/>
    <p:sldId id="279" r:id="rId36"/>
    <p:sldId id="280" r:id="rId37"/>
    <p:sldId id="277" r:id="rId38"/>
    <p:sldId id="281" r:id="rId39"/>
    <p:sldId id="286" r:id="rId40"/>
    <p:sldId id="287" r:id="rId41"/>
    <p:sldId id="303" r:id="rId42"/>
    <p:sldId id="275" r:id="rId43"/>
    <p:sldId id="263" r:id="rId44"/>
    <p:sldId id="261" r:id="rId45"/>
    <p:sldId id="262" r:id="rId46"/>
    <p:sldId id="267" r:id="rId47"/>
    <p:sldId id="266"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07" d="100"/>
          <a:sy n="107" d="100"/>
        </p:scale>
        <p:origin x="-1464"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 are several factors that complicate sequencing</a:t>
            </a:r>
            <a:r>
              <a:rPr lang="en-US" baseline="0" dirty="0" smtClean="0"/>
              <a:t> and </a:t>
            </a:r>
            <a:r>
              <a:rPr lang="en-US" dirty="0" smtClean="0"/>
              <a:t>analysis of tumor</a:t>
            </a:r>
            <a:r>
              <a:rPr lang="en-US" baseline="0" dirty="0" smtClean="0"/>
              <a:t> genomes that are not encountered in germline sequencing projects.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Tumors are often impure, with normal cells mixed into the tumor cells.  Tumors are often heterogeneous, containing complex genetically diverse collections of cells.  Finally tumors can be highly aneuploid with major deviations from a diploid state</a:t>
            </a:r>
          </a:p>
          <a:p>
            <a:pPr marL="171450" indent="-171450">
              <a:buFontTx/>
              <a:buChar char="-"/>
            </a:pPr>
            <a:r>
              <a:rPr lang="en-US" baseline="0" dirty="0" smtClean="0"/>
              <a:t>Each of these factors can make detection of somatic mutations more difficult and confound characterization of the clonal architecture of a tumor.</a:t>
            </a:r>
          </a:p>
        </p:txBody>
      </p:sp>
      <p:sp>
        <p:nvSpPr>
          <p:cNvPr id="4" name="Slide Number Placeholder 3"/>
          <p:cNvSpPr>
            <a:spLocks noGrp="1"/>
          </p:cNvSpPr>
          <p:nvPr>
            <p:ph type="sldNum" sz="quarter" idx="10"/>
          </p:nvPr>
        </p:nvSpPr>
        <p:spPr/>
        <p:txBody>
          <a:bodyPr/>
          <a:lstStyle/>
          <a:p>
            <a:fld id="{F9BF1BD6-11A6-594E-AFA1-283323A41F72}" type="slidenum">
              <a:rPr lang="en-US" smtClean="0"/>
              <a:pPr/>
              <a:t>33</a:t>
            </a:fld>
            <a:endParaRPr lang="en-US" dirty="0"/>
          </a:p>
        </p:txBody>
      </p:sp>
    </p:spTree>
    <p:extLst>
      <p:ext uri="{BB962C8B-B14F-4D97-AF65-F5344CB8AC3E}">
        <p14:creationId xmlns:p14="http://schemas.microsoft.com/office/powerpoint/2010/main" val="327560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34</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If we overlay</a:t>
            </a:r>
            <a:r>
              <a:rPr lang="en-US" baseline="0" dirty="0" smtClean="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smtClean="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38</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10</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The first case is ALL1. This case is ongoing now for ~13 years.</a:t>
            </a:r>
          </a:p>
          <a:p>
            <a:pPr marL="171450" indent="-171450">
              <a:buFont typeface="Arial"/>
              <a:buChar char="•"/>
            </a:pPr>
            <a:r>
              <a:rPr lang="en-US" sz="1200" u="none" kern="1200" baseline="0" dirty="0" smtClean="0">
                <a:solidFill>
                  <a:schemeClr val="tx1"/>
                </a:solidFill>
                <a:latin typeface="+mn-lt"/>
                <a:ea typeface="+mn-ea"/>
                <a:cs typeface="+mn-cs"/>
              </a:rPr>
              <a:t>Brief case history</a:t>
            </a:r>
          </a:p>
          <a:p>
            <a:pPr marL="171450" indent="-171450">
              <a:buFont typeface="Arial"/>
              <a:buChar char="•"/>
            </a:pPr>
            <a:r>
              <a:rPr lang="en-US" sz="1200" u="none" kern="1200" baseline="0" dirty="0" smtClean="0">
                <a:solidFill>
                  <a:schemeClr val="tx1"/>
                </a:solidFill>
                <a:latin typeface="+mn-lt"/>
                <a:ea typeface="+mn-ea"/>
                <a:cs typeface="+mn-cs"/>
              </a:rPr>
              <a:t>Age 25:  Initial presentation of classic pre B-ALL. Standard induction, consolidation, and 2 years of maintenance therapy.</a:t>
            </a:r>
          </a:p>
          <a:p>
            <a:pPr marL="171450" indent="-171450">
              <a:buFont typeface="Arial"/>
              <a:buChar char="•"/>
            </a:pPr>
            <a:r>
              <a:rPr lang="en-US" sz="1200" u="none" kern="1200" baseline="0" dirty="0" smtClean="0">
                <a:solidFill>
                  <a:schemeClr val="tx1"/>
                </a:solidFill>
                <a:latin typeface="+mn-lt"/>
                <a:ea typeface="+mn-ea"/>
                <a:cs typeface="+mn-cs"/>
              </a:rPr>
              <a:t>Age 30: 1st relapse. Complete response obtained with salvage, consolidation with a matched sibling </a:t>
            </a:r>
            <a:r>
              <a:rPr lang="en-US" sz="1200" u="none" kern="1200" baseline="0" dirty="0" err="1" smtClean="0">
                <a:solidFill>
                  <a:schemeClr val="tx1"/>
                </a:solidFill>
                <a:latin typeface="+mn-lt"/>
                <a:ea typeface="+mn-ea"/>
                <a:cs typeface="+mn-cs"/>
              </a:rPr>
              <a:t>allo</a:t>
            </a:r>
            <a:r>
              <a:rPr lang="en-US" sz="1200" u="none" kern="1200" baseline="0" dirty="0" smtClean="0">
                <a:solidFill>
                  <a:schemeClr val="tx1"/>
                </a:solidFill>
                <a:latin typeface="+mn-lt"/>
                <a:ea typeface="+mn-ea"/>
                <a:cs typeface="+mn-cs"/>
              </a:rPr>
              <a:t> transplant; very mild </a:t>
            </a:r>
            <a:r>
              <a:rPr lang="en-US" sz="1200" u="none" kern="1200" baseline="0" dirty="0" err="1" smtClean="0">
                <a:solidFill>
                  <a:schemeClr val="tx1"/>
                </a:solidFill>
                <a:latin typeface="+mn-lt"/>
                <a:ea typeface="+mn-ea"/>
                <a:cs typeface="+mn-cs"/>
              </a:rPr>
              <a:t>GvHD</a:t>
            </a:r>
            <a:r>
              <a:rPr lang="en-US" sz="1200" u="none" kern="1200" baseline="0" dirty="0" smtClean="0">
                <a:solidFill>
                  <a:schemeClr val="tx1"/>
                </a:solidFill>
                <a:latin typeface="+mn-lt"/>
                <a:ea typeface="+mn-ea"/>
                <a:cs typeface="+mn-cs"/>
              </a:rPr>
              <a:t>.</a:t>
            </a:r>
          </a:p>
          <a:p>
            <a:pPr marL="171450" indent="-171450">
              <a:buFont typeface="Arial"/>
              <a:buChar char="•"/>
            </a:pPr>
            <a:r>
              <a:rPr lang="en-US" sz="1200" u="none" kern="1200" baseline="0" dirty="0" smtClean="0">
                <a:solidFill>
                  <a:schemeClr val="tx1"/>
                </a:solidFill>
                <a:latin typeface="+mn-lt"/>
                <a:ea typeface="+mn-ea"/>
                <a:cs typeface="+mn-cs"/>
              </a:rPr>
              <a:t>Age 33: 2nd relapse, CNS involvement. Salvage chemo reduced, but did not eliminate the tumor.  A second transplant was therefore unlikely to work.</a:t>
            </a:r>
          </a:p>
          <a:p>
            <a:pPr marL="171450" indent="-171450">
              <a:buFont typeface="Arial"/>
              <a:buChar char="•"/>
            </a:pPr>
            <a:r>
              <a:rPr lang="en-US" sz="1200" u="none" kern="1200" baseline="0" dirty="0" smtClean="0">
                <a:solidFill>
                  <a:schemeClr val="tx1"/>
                </a:solidFill>
                <a:latin typeface="+mn-lt"/>
                <a:ea typeface="+mn-ea"/>
                <a:cs typeface="+mn-cs"/>
              </a:rPr>
              <a:t>At this point we sequenced sorted blasts obtained from the 2nd relapse and attempted to find something actionable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28</a:t>
            </a:fld>
            <a:endParaRPr lang="en-US"/>
          </a:p>
        </p:txBody>
      </p:sp>
    </p:spTree>
    <p:extLst>
      <p:ext uri="{BB962C8B-B14F-4D97-AF65-F5344CB8AC3E}">
        <p14:creationId xmlns:p14="http://schemas.microsoft.com/office/powerpoint/2010/main" val="371814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29</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30</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We next used our drug-gene interaction database (DGIdb) and a relatively simplistic expression analysis to identify the kinase FLT3 as the most promising candidate in this case.  </a:t>
            </a:r>
          </a:p>
          <a:p>
            <a:pPr marL="171450" indent="-171450">
              <a:buFont typeface="Arial"/>
              <a:buChar char="•"/>
            </a:pPr>
            <a:r>
              <a:rPr lang="en-US" sz="1200" u="none" kern="1200" baseline="0" dirty="0" smtClean="0">
                <a:solidFill>
                  <a:schemeClr val="tx1"/>
                </a:solidFill>
                <a:latin typeface="+mn-lt"/>
                <a:ea typeface="+mn-ea"/>
                <a:cs typeface="+mn-cs"/>
              </a:rPr>
              <a:t>FLT3 expression was an extreme outlier in this case with RNA expression as high as many housekeeping genes.</a:t>
            </a:r>
          </a:p>
          <a:p>
            <a:pPr marL="171450" indent="-171450">
              <a:buFont typeface="Arial"/>
              <a:buChar char="•"/>
            </a:pPr>
            <a:r>
              <a:rPr lang="en-US" sz="1200" u="none" kern="1200" baseline="0" dirty="0" smtClean="0">
                <a:solidFill>
                  <a:schemeClr val="tx1"/>
                </a:solidFill>
                <a:latin typeface="+mn-lt"/>
                <a:ea typeface="+mn-ea"/>
                <a:cs typeface="+mn-cs"/>
              </a:rPr>
              <a:t>While we didn’t have a matched normal sample, FLT3 expression in tumor was high compared to various blood cell types, including CD34 cells sorted from a pool of healthy individuals.</a:t>
            </a:r>
          </a:p>
          <a:p>
            <a:pPr marL="171450" indent="-171450">
              <a:buFont typeface="Arial"/>
              <a:buChar char="•"/>
            </a:pPr>
            <a:r>
              <a:rPr lang="en-US" sz="1200" u="none" kern="1200" baseline="0" dirty="0" smtClean="0">
                <a:solidFill>
                  <a:schemeClr val="tx1"/>
                </a:solidFill>
                <a:latin typeface="+mn-lt"/>
                <a:ea typeface="+mn-ea"/>
                <a:cs typeface="+mn-cs"/>
              </a:rPr>
              <a:t>Finally, even compared to 200 other B-ALLs, this tumor had the highest FLT3 expression.</a:t>
            </a:r>
          </a:p>
          <a:p>
            <a:pPr marL="171450" indent="-171450">
              <a:buFont typeface="Arial"/>
              <a:buChar char="•"/>
            </a:pPr>
            <a:r>
              <a:rPr lang="en-US" sz="1200" u="none" kern="1200" baseline="0" dirty="0" smtClean="0">
                <a:solidFill>
                  <a:schemeClr val="tx1"/>
                </a:solidFill>
                <a:latin typeface="+mn-lt"/>
                <a:ea typeface="+mn-ea"/>
                <a:cs typeface="+mn-cs"/>
              </a:rPr>
              <a:t>Based on this observation the patient was started on a course of sunitinib.</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31</a:t>
            </a:fld>
            <a:endParaRPr lang="en-US"/>
          </a:p>
        </p:txBody>
      </p:sp>
    </p:spTree>
    <p:extLst>
      <p:ext uri="{BB962C8B-B14F-4D97-AF65-F5344CB8AC3E}">
        <p14:creationId xmlns:p14="http://schemas.microsoft.com/office/powerpoint/2010/main" val="410212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For this case we also created three personalized assays for disease monitoring</a:t>
            </a:r>
          </a:p>
          <a:p>
            <a:pPr marL="171450" indent="-171450">
              <a:buFont typeface="Arial"/>
              <a:buChar char="•"/>
            </a:pPr>
            <a:r>
              <a:rPr lang="en-US" sz="1200" u="none" kern="1200" baseline="0" dirty="0" smtClean="0">
                <a:solidFill>
                  <a:schemeClr val="tx1"/>
                </a:solidFill>
                <a:latin typeface="+mn-lt"/>
                <a:ea typeface="+mn-ea"/>
                <a:cs typeface="+mn-cs"/>
              </a:rPr>
              <a:t>our personalized capture reagent targeting all SNVs in this tumor (A-C on the left)</a:t>
            </a:r>
          </a:p>
          <a:p>
            <a:pPr marL="171450" indent="-171450">
              <a:buFont typeface="Arial"/>
              <a:buChar char="•"/>
            </a:pPr>
            <a:r>
              <a:rPr lang="en-US" sz="1200" u="none" kern="1200" baseline="0" dirty="0" smtClean="0">
                <a:solidFill>
                  <a:schemeClr val="tx1"/>
                </a:solidFill>
                <a:latin typeface="+mn-lt"/>
                <a:ea typeface="+mn-ea"/>
                <a:cs typeface="+mn-cs"/>
              </a:rPr>
              <a:t>quantitative FISH (B)</a:t>
            </a:r>
          </a:p>
          <a:p>
            <a:pPr marL="171450" indent="-171450">
              <a:buFont typeface="Arial"/>
              <a:buChar char="•"/>
            </a:pPr>
            <a:r>
              <a:rPr lang="en-US" sz="1200" u="none" kern="1200" baseline="0" dirty="0" smtClean="0">
                <a:solidFill>
                  <a:schemeClr val="tx1"/>
                </a:solidFill>
                <a:latin typeface="+mn-lt"/>
                <a:ea typeface="+mn-ea"/>
                <a:cs typeface="+mn-cs"/>
              </a:rPr>
              <a:t>an assay for the EP300-ZNF384 DNA breakpoint</a:t>
            </a:r>
          </a:p>
          <a:p>
            <a:pPr marL="171450" indent="-171450">
              <a:buFont typeface="Arial"/>
              <a:buChar char="•"/>
            </a:pPr>
            <a:r>
              <a:rPr lang="en-US" sz="1200" u="none" kern="1200" baseline="0" dirty="0" smtClean="0">
                <a:solidFill>
                  <a:schemeClr val="tx1"/>
                </a:solidFill>
                <a:latin typeface="+mn-lt"/>
                <a:ea typeface="+mn-ea"/>
                <a:cs typeface="+mn-cs"/>
              </a:rPr>
              <a:t>Using these assays we were able to monitor disease and observe clearance of the tumor</a:t>
            </a:r>
          </a:p>
          <a:p>
            <a:pPr marL="171450" indent="-171450">
              <a:buFont typeface="Arial"/>
              <a:buChar char="•"/>
            </a:pPr>
            <a:r>
              <a:rPr lang="en-US" sz="1200" u="none" kern="1200" baseline="0" dirty="0" smtClean="0">
                <a:solidFill>
                  <a:schemeClr val="tx1"/>
                </a:solidFill>
                <a:latin typeface="+mn-lt"/>
                <a:ea typeface="+mn-ea"/>
                <a:cs typeface="+mn-cs"/>
              </a:rPr>
              <a:t>While we are limited by the </a:t>
            </a:r>
            <a:r>
              <a:rPr lang="en-US" sz="1200" u="none" kern="1200" baseline="0" dirty="0" err="1" smtClean="0">
                <a:solidFill>
                  <a:schemeClr val="tx1"/>
                </a:solidFill>
                <a:latin typeface="+mn-lt"/>
                <a:ea typeface="+mn-ea"/>
                <a:cs typeface="+mn-cs"/>
              </a:rPr>
              <a:t>timepoints</a:t>
            </a:r>
            <a:r>
              <a:rPr lang="en-US" sz="1200" u="none" kern="1200" baseline="0" dirty="0" smtClean="0">
                <a:solidFill>
                  <a:schemeClr val="tx1"/>
                </a:solidFill>
                <a:latin typeface="+mn-lt"/>
                <a:ea typeface="+mn-ea"/>
                <a:cs typeface="+mn-cs"/>
              </a:rPr>
              <a:t> at which bone marrow biopsies were conducted it seemed that the sunitinib treatment was helpful in achieving clearance in advance of an allograft from a matched unrelated donor.</a:t>
            </a:r>
          </a:p>
          <a:p>
            <a:pPr marL="171450" indent="-171450">
              <a:buFont typeface="Arial"/>
              <a:buChar char="•"/>
            </a:pPr>
            <a:r>
              <a:rPr lang="en-US" sz="1200" u="none" kern="1200" baseline="0" dirty="0" smtClean="0">
                <a:solidFill>
                  <a:schemeClr val="tx1"/>
                </a:solidFill>
                <a:latin typeface="+mn-lt"/>
                <a:ea typeface="+mn-ea"/>
                <a:cs typeface="+mn-cs"/>
              </a:rPr>
              <a:t>The most recent sample, taken at 4,024 days from initial diagnosis confirms that this patient remains in remission (4+ years after the MUD allograft).</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32</a:t>
            </a:fld>
            <a:endParaRPr lang="en-US"/>
          </a:p>
        </p:txBody>
      </p:sp>
    </p:spTree>
    <p:extLst>
      <p:ext uri="{BB962C8B-B14F-4D97-AF65-F5344CB8AC3E}">
        <p14:creationId xmlns:p14="http://schemas.microsoft.com/office/powerpoint/2010/main" val="1154072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www.ensembl.org/info/website/upload/gff.html" TargetMode="External"/><Relationship Id="rId4" Type="http://schemas.openxmlformats.org/officeDocument/2006/relationships/hyperlink" Target="http://www.ensembl.org/info/website/upload/bed.html" TargetMode="External"/><Relationship Id="rId5" Type="http://schemas.openxmlformats.org/officeDocument/2006/relationships/hyperlink" Target="https://samtools.github.io/hts-specs/VCFv4.3.pdf" TargetMode="External"/><Relationship Id="rId6" Type="http://schemas.openxmlformats.org/officeDocument/2006/relationships/hyperlink" Target="http://www.ensembl.org/info/docs/tools/vep/vep_formats.html%23output" TargetMode="External"/><Relationship Id="rId7" Type="http://schemas.openxmlformats.org/officeDocument/2006/relationships/hyperlink" Target="https://wiki.nci.nih.gov/display/TCGA/Mutation+Annotation+Format+(MAF)+Specification" TargetMode="External"/><Relationship Id="rId8" Type="http://schemas.openxmlformats.org/officeDocument/2006/relationships/hyperlink" Target="https://samtools.github.io/hts-specs/SAMv1.pdf" TargetMode="External"/><Relationship Id="rId1" Type="http://schemas.openxmlformats.org/officeDocument/2006/relationships/slideLayout" Target="../slideLayouts/slideLayout2.xml"/><Relationship Id="rId2" Type="http://schemas.openxmlformats.org/officeDocument/2006/relationships/hyperlink" Target="http://genetics.bwh.harvard.edu/pph/FASTA.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tools.sourceforge.net/SAM1.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roadinstitute.github.io/picard/explain-flags.html" TargetMode="Externa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enome.ucsc.edu/FAQ/FAQformat.html%23forma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hyperlink" Target="https://github.com/griffithlab/GenVis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course/%23module-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1:</a:t>
            </a:r>
            <a:br>
              <a:rPr lang="en-US" dirty="0" smtClean="0"/>
            </a:br>
            <a:r>
              <a:rPr lang="en-US" dirty="0" smtClean="0"/>
              <a:t>Introduction </a:t>
            </a:r>
            <a:r>
              <a:rPr lang="en-US" dirty="0"/>
              <a:t>to </a:t>
            </a:r>
            <a:r>
              <a:rPr lang="en-US" dirty="0" smtClean="0"/>
              <a:t>genomic data visualization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smtClean="0"/>
              <a:t>Review of central dogma</a:t>
            </a:r>
            <a:endParaRPr lang="en-US" dirty="0"/>
          </a:p>
        </p:txBody>
      </p:sp>
    </p:spTree>
    <p:extLst>
      <p:ext uri="{BB962C8B-B14F-4D97-AF65-F5344CB8AC3E}">
        <p14:creationId xmlns:p14="http://schemas.microsoft.com/office/powerpoint/2010/main" val="39233391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genomic data file formats</a:t>
            </a:r>
            <a:endParaRPr lang="en-US" dirty="0"/>
          </a:p>
        </p:txBody>
      </p:sp>
      <p:sp>
        <p:nvSpPr>
          <p:cNvPr id="3" name="Content Placeholder 2"/>
          <p:cNvSpPr>
            <a:spLocks noGrp="1"/>
          </p:cNvSpPr>
          <p:nvPr>
            <p:ph idx="1"/>
          </p:nvPr>
        </p:nvSpPr>
        <p:spPr/>
        <p:txBody>
          <a:bodyPr/>
          <a:lstStyle/>
          <a:p>
            <a:r>
              <a:rPr lang="en-US" dirty="0" smtClean="0">
                <a:hlinkClick r:id="rId2"/>
              </a:rPr>
              <a:t>FASTA</a:t>
            </a:r>
            <a:endParaRPr lang="en-US" dirty="0" smtClean="0"/>
          </a:p>
          <a:p>
            <a:r>
              <a:rPr lang="en-US" dirty="0" smtClean="0">
                <a:hlinkClick r:id="rId3"/>
              </a:rPr>
              <a:t>GTF</a:t>
            </a:r>
            <a:endParaRPr lang="en-US" dirty="0" smtClean="0"/>
          </a:p>
          <a:p>
            <a:r>
              <a:rPr lang="en-US" dirty="0" smtClean="0">
                <a:hlinkClick r:id="rId4"/>
              </a:rPr>
              <a:t>BED</a:t>
            </a:r>
            <a:endParaRPr lang="en-US" dirty="0" smtClean="0"/>
          </a:p>
          <a:p>
            <a:r>
              <a:rPr lang="en-US" dirty="0" smtClean="0">
                <a:hlinkClick r:id="rId5"/>
              </a:rPr>
              <a:t>VCF</a:t>
            </a:r>
            <a:endParaRPr lang="en-US" dirty="0" smtClean="0"/>
          </a:p>
          <a:p>
            <a:r>
              <a:rPr lang="en-US" dirty="0" smtClean="0">
                <a:hlinkClick r:id="rId6"/>
              </a:rPr>
              <a:t>VEP</a:t>
            </a:r>
            <a:endParaRPr lang="en-US" dirty="0" smtClean="0"/>
          </a:p>
          <a:p>
            <a:r>
              <a:rPr lang="en-US" dirty="0" smtClean="0">
                <a:hlinkClick r:id="rId7"/>
              </a:rPr>
              <a:t>MAF</a:t>
            </a:r>
            <a:endParaRPr lang="en-US" dirty="0" smtClean="0"/>
          </a:p>
          <a:p>
            <a:r>
              <a:rPr lang="en-US" dirty="0" smtClean="0">
                <a:hlinkClick r:id="rId8"/>
              </a:rPr>
              <a:t>SAM/BAM/CRAM</a:t>
            </a:r>
            <a:endParaRPr lang="en-US" dirty="0" smtClean="0"/>
          </a:p>
          <a:p>
            <a:endParaRPr lang="en-US" dirty="0" smtClean="0"/>
          </a:p>
          <a:p>
            <a:r>
              <a:rPr lang="en-US" dirty="0" smtClean="0"/>
              <a:t>Many, many custom data formats output by specialized tools </a:t>
            </a:r>
            <a:r>
              <a:rPr lang="mr-IN" dirty="0" smtClean="0"/>
              <a:t>…</a:t>
            </a:r>
            <a:r>
              <a:rPr lang="en-US" dirty="0" smtClean="0"/>
              <a:t> often in TSV format</a:t>
            </a:r>
            <a:endParaRPr lang="en-US" dirty="0"/>
          </a:p>
        </p:txBody>
      </p:sp>
    </p:spTree>
    <p:extLst>
      <p:ext uri="{BB962C8B-B14F-4D97-AF65-F5344CB8AC3E}">
        <p14:creationId xmlns:p14="http://schemas.microsoft.com/office/powerpoint/2010/main" val="320778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9942711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smtClean="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a:t>
            </a:r>
            <a:r>
              <a:rPr lang="en-US" dirty="0" smtClean="0">
                <a:latin typeface="Calibri" charset="0"/>
                <a:ea typeface="ＭＳ Ｐゴシック" charset="0"/>
                <a:hlinkClick r:id="rId2"/>
              </a:rPr>
              <a:t>pdf</a:t>
            </a:r>
            <a:endParaRPr lang="en-US" dirty="0">
              <a:latin typeface="Calibri" charset="0"/>
              <a:ea typeface="ＭＳ Ｐゴシック" charset="0"/>
            </a:endParaRPr>
          </a:p>
          <a:p>
            <a:pPr>
              <a:defRPr/>
            </a:pPr>
            <a:r>
              <a:rPr lang="en-US" dirty="0" smtClean="0">
                <a:latin typeface="Calibri" charset="0"/>
                <a:ea typeface="ＭＳ Ｐゴシック" charset="0"/>
              </a:rPr>
              <a:t>The SAM format consists of two sections:</a:t>
            </a:r>
          </a:p>
          <a:p>
            <a:pPr lvl="1">
              <a:defRPr/>
            </a:pPr>
            <a:r>
              <a:rPr lang="en-US" dirty="0" smtClean="0">
                <a:latin typeface="Calibri" charset="0"/>
                <a:ea typeface="ＭＳ Ｐゴシック" charset="0"/>
              </a:rPr>
              <a:t>Header section</a:t>
            </a:r>
          </a:p>
          <a:p>
            <a:pPr lvl="2">
              <a:defRPr/>
            </a:pPr>
            <a:r>
              <a:rPr lang="en-US" dirty="0" smtClean="0">
                <a:latin typeface="Calibri" charset="0"/>
                <a:ea typeface="ＭＳ Ｐゴシック" charset="0"/>
              </a:rPr>
              <a:t>Used to describe source of data, reference sequence, method of alignment, etc.</a:t>
            </a:r>
          </a:p>
          <a:p>
            <a:pPr lvl="1">
              <a:defRPr/>
            </a:pPr>
            <a:r>
              <a:rPr lang="en-US" dirty="0" smtClean="0">
                <a:latin typeface="Calibri" charset="0"/>
                <a:ea typeface="ＭＳ Ｐゴシック" charset="0"/>
              </a:rPr>
              <a:t>Alignment section</a:t>
            </a:r>
          </a:p>
          <a:p>
            <a:pPr lvl="2">
              <a:defRPr/>
            </a:pPr>
            <a:r>
              <a:rPr lang="en-US" dirty="0" smtClean="0">
                <a:latin typeface="Calibri" charset="0"/>
                <a:ea typeface="ＭＳ Ｐゴシック" charset="0"/>
              </a:rPr>
              <a:t>Used to describe the read, quality of the read, and nature alignment of the read to a region of the genome</a:t>
            </a:r>
          </a:p>
          <a:p>
            <a:pPr>
              <a:defRPr/>
            </a:pPr>
            <a:r>
              <a:rPr lang="en-US" dirty="0" smtClean="0">
                <a:latin typeface="Calibri" charset="0"/>
                <a:ea typeface="ＭＳ Ｐゴシック" charset="0"/>
              </a:rPr>
              <a:t>BAM is a compressed version of SAM</a:t>
            </a:r>
          </a:p>
          <a:p>
            <a:pPr lvl="1">
              <a:defRPr/>
            </a:pPr>
            <a:r>
              <a:rPr lang="en-US" dirty="0" smtClean="0">
                <a:latin typeface="Calibri" charset="0"/>
                <a:ea typeface="ＭＳ Ｐゴシック" charset="0"/>
              </a:rPr>
              <a:t>Compressed using lossless BGZF format</a:t>
            </a:r>
          </a:p>
          <a:p>
            <a:pPr lvl="1">
              <a:defRPr/>
            </a:pPr>
            <a:r>
              <a:rPr lang="en-US" dirty="0" smtClean="0">
                <a:latin typeface="Calibri" charset="0"/>
                <a:ea typeface="ＭＳ Ｐゴシック" charset="0"/>
              </a:rPr>
              <a:t>Other BAM compression strategies are a subject of research.  See ‘CRAM’ format for example</a:t>
            </a:r>
          </a:p>
          <a:p>
            <a:pPr>
              <a:defRPr/>
            </a:pPr>
            <a:r>
              <a:rPr lang="en-US" dirty="0" smtClean="0"/>
              <a:t>BAM files are usually ‘indexed’</a:t>
            </a:r>
          </a:p>
          <a:p>
            <a:pPr lvl="1">
              <a:defRPr/>
            </a:pPr>
            <a:r>
              <a:rPr lang="en-US" dirty="0" smtClean="0"/>
              <a:t>A ‘.bai’ file will be found beside the ‘.bam’ file </a:t>
            </a:r>
          </a:p>
          <a:p>
            <a:pPr lvl="1">
              <a:defRPr/>
            </a:pPr>
            <a:r>
              <a:rPr lang="en-US" dirty="0" smtClean="0"/>
              <a:t>Indexing </a:t>
            </a:r>
            <a:r>
              <a:rPr lang="en-US" dirty="0"/>
              <a:t>aims to achieve fast retrieval of alignments overlapping a </a:t>
            </a:r>
            <a:r>
              <a:rPr lang="en-US" dirty="0" smtClean="0"/>
              <a:t>specified </a:t>
            </a:r>
            <a:r>
              <a:rPr lang="en-US" dirty="0"/>
              <a:t>region without </a:t>
            </a:r>
            <a:r>
              <a:rPr lang="en-US" dirty="0" smtClean="0"/>
              <a:t>going through </a:t>
            </a:r>
            <a:r>
              <a:rPr lang="en-US" dirty="0"/>
              <a:t>the whole alignments. BAM must be sorted by the reference ID and then the </a:t>
            </a:r>
            <a:r>
              <a:rPr lang="en-US" dirty="0" smtClean="0"/>
              <a:t>leftmost coordinate </a:t>
            </a:r>
            <a:r>
              <a:rPr lang="en-US" dirty="0"/>
              <a:t>before </a:t>
            </a:r>
            <a:r>
              <a:rPr lang="en-US" dirty="0" smtClean="0"/>
              <a:t>indexing</a:t>
            </a:r>
            <a:endParaRPr lang="en-US" dirty="0"/>
          </a:p>
        </p:txBody>
      </p:sp>
    </p:spTree>
    <p:extLst>
      <p:ext uri="{BB962C8B-B14F-4D97-AF65-F5344CB8AC3E}">
        <p14:creationId xmlns:p14="http://schemas.microsoft.com/office/powerpoint/2010/main" val="39595117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smtClean="0"/>
              <a:t>Each section begins </a:t>
            </a:r>
            <a:r>
              <a:rPr lang="en-US" dirty="0"/>
              <a:t>with character </a:t>
            </a:r>
            <a:r>
              <a:rPr lang="en-US" dirty="0" smtClean="0"/>
              <a:t>‘@’ </a:t>
            </a:r>
            <a:r>
              <a:rPr lang="en-US" dirty="0"/>
              <a:t>followed by a two-letter record type code</a:t>
            </a:r>
            <a:r>
              <a:rPr lang="en-US" dirty="0" smtClean="0"/>
              <a:t>.  These are followed by two-letter tags and values </a:t>
            </a:r>
          </a:p>
          <a:p>
            <a:pPr lvl="1">
              <a:defRPr/>
            </a:pPr>
            <a:r>
              <a:rPr lang="en-US" dirty="0" smtClean="0"/>
              <a:t>@HD  The header line</a:t>
            </a:r>
          </a:p>
          <a:p>
            <a:pPr lvl="2">
              <a:defRPr/>
            </a:pPr>
            <a:r>
              <a:rPr lang="en-US" dirty="0" smtClean="0"/>
              <a:t>VN: format version</a:t>
            </a:r>
          </a:p>
          <a:p>
            <a:pPr lvl="2">
              <a:defRPr/>
            </a:pPr>
            <a:r>
              <a:rPr lang="en-US" dirty="0" smtClean="0"/>
              <a:t>SO: Sorting order of alignments</a:t>
            </a:r>
          </a:p>
          <a:p>
            <a:pPr lvl="1">
              <a:defRPr/>
            </a:pPr>
            <a:r>
              <a:rPr lang="en-US" dirty="0" smtClean="0"/>
              <a:t>@SQ  Reference sequence dictionary</a:t>
            </a:r>
          </a:p>
          <a:p>
            <a:pPr lvl="2">
              <a:defRPr/>
            </a:pPr>
            <a:r>
              <a:rPr lang="en-US" dirty="0" smtClean="0"/>
              <a:t>SN: reference sequence name</a:t>
            </a:r>
          </a:p>
          <a:p>
            <a:pPr lvl="2">
              <a:defRPr/>
            </a:pPr>
            <a:r>
              <a:rPr lang="en-US" dirty="0" smtClean="0"/>
              <a:t>LN: reference sequence length</a:t>
            </a:r>
          </a:p>
          <a:p>
            <a:pPr lvl="2">
              <a:defRPr/>
            </a:pPr>
            <a:r>
              <a:rPr lang="en-US" dirty="0" smtClean="0"/>
              <a:t>SP: species</a:t>
            </a:r>
          </a:p>
          <a:p>
            <a:pPr lvl="1">
              <a:defRPr/>
            </a:pPr>
            <a:r>
              <a:rPr lang="en-US" dirty="0" smtClean="0"/>
              <a:t>@RG  Read group</a:t>
            </a:r>
          </a:p>
          <a:p>
            <a:pPr lvl="2">
              <a:defRPr/>
            </a:pPr>
            <a:r>
              <a:rPr lang="en-US" dirty="0" smtClean="0"/>
              <a:t>ID: read group identifier</a:t>
            </a:r>
          </a:p>
          <a:p>
            <a:pPr lvl="2">
              <a:defRPr/>
            </a:pPr>
            <a:r>
              <a:rPr lang="en-US" dirty="0" smtClean="0"/>
              <a:t>CN: name of sequencing center</a:t>
            </a:r>
          </a:p>
          <a:p>
            <a:pPr lvl="2">
              <a:defRPr/>
            </a:pPr>
            <a:r>
              <a:rPr lang="en-US" dirty="0" smtClean="0"/>
              <a:t>SM: sample name</a:t>
            </a:r>
          </a:p>
          <a:p>
            <a:pPr lvl="1">
              <a:defRPr/>
            </a:pPr>
            <a:r>
              <a:rPr lang="en-US" dirty="0" smtClean="0"/>
              <a:t>@PG  Program</a:t>
            </a:r>
          </a:p>
          <a:p>
            <a:pPr lvl="2">
              <a:defRPr/>
            </a:pPr>
            <a:r>
              <a:rPr lang="en-US" dirty="0" smtClean="0"/>
              <a:t>PN: program name</a:t>
            </a:r>
          </a:p>
          <a:p>
            <a:pPr lvl="2">
              <a:defRPr/>
            </a:pPr>
            <a:r>
              <a:rPr lang="en-US" dirty="0" smtClean="0"/>
              <a:t>VN: program version</a:t>
            </a:r>
            <a:endParaRPr lang="en-US" dirty="0"/>
          </a:p>
        </p:txBody>
      </p:sp>
    </p:spTree>
    <p:extLst>
      <p:ext uri="{BB962C8B-B14F-4D97-AF65-F5344CB8AC3E}">
        <p14:creationId xmlns:p14="http://schemas.microsoft.com/office/powerpoint/2010/main" val="26880742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smtClean="0">
                <a:latin typeface="Courier New"/>
                <a:cs typeface="Courier New"/>
              </a:rPr>
              <a:t>Example values</a:t>
            </a:r>
          </a:p>
          <a:p>
            <a:pPr marL="514350" indent="-514350">
              <a:buFont typeface="Wingdings" charset="2"/>
              <a:buAutoNum type="arabicPlain"/>
              <a:defRPr/>
            </a:pPr>
            <a:endParaRPr lang="en-US" dirty="0" smtClean="0">
              <a:latin typeface="Courier New"/>
              <a:cs typeface="Courier New"/>
            </a:endParaRPr>
          </a:p>
          <a:p>
            <a:pPr marL="514350" indent="-514350">
              <a:buFont typeface="Wingdings" charset="2"/>
              <a:buAutoNum type="arabicPlain"/>
              <a:defRPr/>
            </a:pPr>
            <a:r>
              <a:rPr lang="en-US" dirty="0" smtClean="0">
                <a:latin typeface="Courier New"/>
                <a:cs typeface="Courier New"/>
              </a:rPr>
              <a:t>QNAME  e.g.  HWI</a:t>
            </a:r>
            <a:r>
              <a:rPr lang="en-US" dirty="0">
                <a:latin typeface="Courier New"/>
                <a:cs typeface="Courier New"/>
              </a:rPr>
              <a:t>-ST495_129147882:1:2302:10269:</a:t>
            </a:r>
            <a:r>
              <a:rPr lang="en-US" dirty="0" smtClean="0">
                <a:latin typeface="Courier New"/>
                <a:cs typeface="Courier New"/>
              </a:rPr>
              <a:t>12362 (QNAME)</a:t>
            </a:r>
          </a:p>
          <a:p>
            <a:pPr marL="514350" indent="-514350">
              <a:buFont typeface="Wingdings" charset="2"/>
              <a:buAutoNum type="arabicPlain"/>
              <a:defRPr/>
            </a:pPr>
            <a:r>
              <a:rPr lang="en-US" dirty="0" smtClean="0">
                <a:latin typeface="Courier New"/>
                <a:cs typeface="Courier New"/>
              </a:rPr>
              <a:t>FLAG   e.g.  99</a:t>
            </a:r>
          </a:p>
          <a:p>
            <a:pPr marL="514350" indent="-514350">
              <a:buFont typeface="Wingdings" charset="2"/>
              <a:buAutoNum type="arabicPlain"/>
              <a:defRPr/>
            </a:pPr>
            <a:r>
              <a:rPr lang="en-US" dirty="0" smtClean="0">
                <a:latin typeface="Courier New"/>
                <a:cs typeface="Courier New"/>
              </a:rPr>
              <a:t>RNAME  e.g.  1</a:t>
            </a:r>
          </a:p>
          <a:p>
            <a:pPr marL="514350" indent="-514350">
              <a:buFont typeface="Wingdings" charset="2"/>
              <a:buAutoNum type="arabicPlain"/>
              <a:defRPr/>
            </a:pPr>
            <a:r>
              <a:rPr lang="en-US" dirty="0" smtClean="0">
                <a:latin typeface="Courier New"/>
                <a:cs typeface="Courier New"/>
              </a:rPr>
              <a:t>POS    e.g.  11623</a:t>
            </a:r>
          </a:p>
          <a:p>
            <a:pPr marL="514350" indent="-514350">
              <a:buFont typeface="Wingdings" charset="2"/>
              <a:buAutoNum type="arabicPlain"/>
              <a:defRPr/>
            </a:pPr>
            <a:r>
              <a:rPr lang="en-US" dirty="0" smtClean="0">
                <a:latin typeface="Courier New"/>
                <a:cs typeface="Courier New"/>
              </a:rPr>
              <a:t>MAPQ   e.g.  3</a:t>
            </a:r>
          </a:p>
          <a:p>
            <a:pPr marL="514350" indent="-514350">
              <a:buFont typeface="Wingdings" charset="2"/>
              <a:buAutoNum type="arabicPlain"/>
              <a:defRPr/>
            </a:pPr>
            <a:r>
              <a:rPr lang="en-US" dirty="0" smtClean="0">
                <a:latin typeface="Courier New"/>
                <a:cs typeface="Courier New"/>
              </a:rPr>
              <a:t>CIGAR  e.g.  100M</a:t>
            </a:r>
          </a:p>
          <a:p>
            <a:pPr marL="514350" indent="-514350">
              <a:buFont typeface="Wingdings" charset="2"/>
              <a:buAutoNum type="arabicPlain"/>
              <a:defRPr/>
            </a:pPr>
            <a:r>
              <a:rPr lang="en-US" dirty="0" smtClean="0">
                <a:latin typeface="Courier New"/>
                <a:cs typeface="Courier New"/>
              </a:rPr>
              <a:t>RNEXT  e.g.  = </a:t>
            </a:r>
          </a:p>
          <a:p>
            <a:pPr marL="514350" indent="-514350">
              <a:buFont typeface="Wingdings" charset="2"/>
              <a:buAutoNum type="arabicPlain"/>
              <a:defRPr/>
            </a:pPr>
            <a:r>
              <a:rPr lang="en-US" dirty="0" smtClean="0">
                <a:latin typeface="Courier New"/>
                <a:cs typeface="Courier New"/>
              </a:rPr>
              <a:t>PNEXT  e.g.  11740</a:t>
            </a:r>
          </a:p>
          <a:p>
            <a:pPr marL="514350" indent="-514350">
              <a:buFont typeface="Wingdings" charset="2"/>
              <a:buAutoNum type="arabicPlain"/>
              <a:defRPr/>
            </a:pPr>
            <a:r>
              <a:rPr lang="en-US" dirty="0" smtClean="0">
                <a:latin typeface="Courier New"/>
                <a:cs typeface="Courier New"/>
              </a:rPr>
              <a:t>TLEN   e.g.  217</a:t>
            </a:r>
          </a:p>
          <a:p>
            <a:pPr marL="514350" indent="-514350">
              <a:buFont typeface="Wingdings" charset="2"/>
              <a:buAutoNum type="arabicPlain"/>
              <a:defRPr/>
            </a:pPr>
            <a:r>
              <a:rPr lang="en-US" dirty="0" smtClean="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smtClean="0">
                <a:latin typeface="Courier New"/>
                <a:cs typeface="Courier New"/>
              </a:rPr>
              <a:t>QUAL   e.g.  CCCFFFFFHHHHHJJIJFIJJJJJJJJJJJHIJJJJJJJIJJJJJGGHIJHIJJJJJJJJJGHGGIJJJJJJIJEEHHHHFFFFCDCDDDDDDDB</a:t>
            </a:r>
            <a:r>
              <a:rPr lang="en-US" dirty="0">
                <a:latin typeface="Courier New"/>
                <a:cs typeface="Courier New"/>
              </a:rPr>
              <a:t>@</a:t>
            </a:r>
            <a:r>
              <a:rPr lang="en-US" dirty="0" smtClean="0">
                <a:latin typeface="Courier New"/>
                <a:cs typeface="Courier New"/>
              </a:rPr>
              <a:t>ACDD</a:t>
            </a:r>
            <a:endParaRPr lang="en-US" dirty="0">
              <a:latin typeface="Courier New"/>
              <a:cs typeface="Courier New"/>
            </a:endParaRP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a:t>
            </a:r>
            <a:r>
              <a:rPr lang="en-US" dirty="0" smtClean="0">
                <a:hlinkClick r:id="rId2"/>
              </a:rPr>
              <a:t>flags.html</a:t>
            </a:r>
            <a:endParaRPr lang="en-US" dirty="0" smtClean="0"/>
          </a:p>
          <a:p>
            <a:pPr>
              <a:defRPr/>
            </a:pPr>
            <a:r>
              <a:rPr lang="en-US" dirty="0" smtClean="0"/>
              <a:t>12 bitwise flags describing the alignment</a:t>
            </a:r>
          </a:p>
          <a:p>
            <a:pPr>
              <a:defRPr/>
            </a:pPr>
            <a:r>
              <a:rPr lang="en-US" dirty="0" smtClean="0"/>
              <a:t>These flags are stored as a binary string of length 11 instead of 11 columns of data</a:t>
            </a:r>
          </a:p>
          <a:p>
            <a:pPr>
              <a:defRPr/>
            </a:pPr>
            <a:r>
              <a:rPr lang="en-US" dirty="0" smtClean="0"/>
              <a:t>Value of ‘1’ indicates the flag is set.  e.g. 00100000000</a:t>
            </a:r>
          </a:p>
          <a:p>
            <a:pPr>
              <a:defRPr/>
            </a:pPr>
            <a:r>
              <a:rPr lang="en-US" dirty="0" smtClean="0"/>
              <a:t>All combinations can be represented as a number from 1 to 2048 (i.e. 2</a:t>
            </a:r>
            <a:r>
              <a:rPr lang="en-US" baseline="30000" dirty="0" smtClean="0"/>
              <a:t>11</a:t>
            </a:r>
            <a:r>
              <a:rPr lang="en-US" dirty="0" smtClean="0"/>
              <a:t>-1).  This number is used in the BAM/SAM file.  You can specify ‘required’ or ‘filter’ flags in samtools view using the ‘-f’ and ‘-F’ options respectively  </a:t>
            </a:r>
            <a:endParaRPr lang="en-US" dirty="0"/>
          </a:p>
        </p:txBody>
      </p:sp>
      <p:sp>
        <p:nvSpPr>
          <p:cNvPr id="27652" name="TextBox 4"/>
          <p:cNvSpPr txBox="1">
            <a:spLocks noChangeArrowheads="1"/>
          </p:cNvSpPr>
          <p:nvPr/>
        </p:nvSpPr>
        <p:spPr bwMode="auto">
          <a:xfrm>
            <a:off x="250825" y="5846763"/>
            <a:ext cx="8424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63648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a:t>
            </a:r>
            <a:r>
              <a:rPr lang="en-US" dirty="0" smtClean="0"/>
              <a:t>base </a:t>
            </a:r>
            <a:r>
              <a:rPr lang="en-US" dirty="0"/>
              <a:t>lengths and </a:t>
            </a:r>
            <a:r>
              <a:rPr lang="en-US" dirty="0" smtClean="0"/>
              <a:t>associated ‘operations’ that are </a:t>
            </a:r>
            <a:r>
              <a:rPr lang="en-US" dirty="0"/>
              <a:t>used to </a:t>
            </a:r>
            <a:r>
              <a:rPr lang="en-US" dirty="0" smtClean="0"/>
              <a:t>indicate which </a:t>
            </a:r>
            <a:r>
              <a:rPr lang="en-US" dirty="0"/>
              <a:t>bases align </a:t>
            </a:r>
            <a:r>
              <a:rPr lang="en-US" dirty="0" smtClean="0"/>
              <a:t>to the reference (</a:t>
            </a:r>
            <a:r>
              <a:rPr lang="en-US" dirty="0"/>
              <a:t>either a </a:t>
            </a:r>
            <a:r>
              <a:rPr lang="en-US" dirty="0" smtClean="0"/>
              <a:t>match or mismatch), </a:t>
            </a:r>
            <a:r>
              <a:rPr lang="en-US" dirty="0"/>
              <a:t>are </a:t>
            </a:r>
            <a:r>
              <a:rPr lang="en-US" dirty="0" smtClean="0"/>
              <a:t>deleted, are inserted, represent introns, etc.</a:t>
            </a:r>
          </a:p>
          <a:p>
            <a:pPr>
              <a:defRPr/>
            </a:pPr>
            <a:r>
              <a:rPr lang="en-US" dirty="0"/>
              <a:t>e.g. </a:t>
            </a:r>
            <a:r>
              <a:rPr lang="en-US" dirty="0" smtClean="0"/>
              <a:t>81M859N19M</a:t>
            </a:r>
          </a:p>
          <a:p>
            <a:pPr lvl="1">
              <a:defRPr/>
            </a:pPr>
            <a:r>
              <a:rPr lang="en-US" dirty="0" smtClean="0"/>
              <a:t>A 100 bp read consists of:  81 bases of alignment to reference, 859 bases skipped (an intron), 19 bases of alignment</a:t>
            </a:r>
            <a:endParaRPr lang="en-US" dirty="0"/>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a:t>
            </a:r>
            <a:r>
              <a:rPr lang="en-US" dirty="0" smtClean="0">
                <a:latin typeface="Calibri" charset="0"/>
                <a:ea typeface="ＭＳ Ｐゴシック" charset="0"/>
              </a:rPr>
              <a:t>the </a:t>
            </a:r>
            <a:r>
              <a:rPr lang="en-US" dirty="0">
                <a:latin typeface="Calibri" charset="0"/>
                <a:ea typeface="ＭＳ Ｐゴシック" charset="0"/>
              </a:rPr>
              <a:t>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a:t>
            </a:r>
            <a:r>
              <a:rPr lang="en-US" dirty="0" smtClean="0">
                <a:latin typeface="Calibri" charset="0"/>
                <a:ea typeface="ＭＳ Ｐゴシック" charset="0"/>
              </a:rPr>
              <a:t>position</a:t>
            </a:r>
          </a:p>
          <a:p>
            <a:pPr lvl="1">
              <a:defRPr/>
            </a:pPr>
            <a:r>
              <a:rPr lang="en-US" dirty="0" smtClean="0">
                <a:latin typeface="Calibri" charset="0"/>
                <a:ea typeface="ＭＳ Ｐゴシック" charset="0"/>
              </a:rPr>
              <a:t>Coordinates in BED format are 0 based</a:t>
            </a:r>
            <a:endParaRPr lang="en-US" dirty="0">
              <a:latin typeface="Calibri" charset="0"/>
              <a:ea typeface="ＭＳ Ｐゴシック" charset="0"/>
            </a:endParaRPr>
          </a:p>
        </p:txBody>
      </p:sp>
    </p:spTree>
    <p:extLst>
      <p:ext uri="{BB962C8B-B14F-4D97-AF65-F5344CB8AC3E}">
        <p14:creationId xmlns:p14="http://schemas.microsoft.com/office/powerpoint/2010/main" val="2653368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Manipulation of SAM/BAM and BED files</a:t>
            </a:r>
          </a:p>
        </p:txBody>
      </p:sp>
      <p:sp>
        <p:nvSpPr>
          <p:cNvPr id="30722" name="Content Placeholder 2"/>
          <p:cNvSpPr>
            <a:spLocks noGrp="1"/>
          </p:cNvSpPr>
          <p:nvPr>
            <p:ph idx="1"/>
          </p:nvPr>
        </p:nvSpPr>
        <p:spPr>
          <a:xfrm>
            <a:off x="152400" y="1412875"/>
            <a:ext cx="8839200" cy="4724400"/>
          </a:xfrm>
        </p:spPr>
        <p:txBody>
          <a:bodyPr/>
          <a:lstStyle/>
          <a:p>
            <a:r>
              <a:rPr lang="en-US">
                <a:latin typeface="Calibri" charset="0"/>
                <a:ea typeface="ＭＳ Ｐゴシック" charset="0"/>
              </a:rPr>
              <a:t>Several tools are used ubiquitously in sequence analysis to manipulate these files</a:t>
            </a:r>
          </a:p>
          <a:p>
            <a:r>
              <a:rPr lang="en-US">
                <a:latin typeface="Calibri" charset="0"/>
                <a:ea typeface="ＭＳ Ｐゴシック" charset="0"/>
              </a:rPr>
              <a:t>SAM/BAM files</a:t>
            </a:r>
          </a:p>
          <a:p>
            <a:pPr lvl="1"/>
            <a:r>
              <a:rPr lang="en-US">
                <a:latin typeface="Calibri" charset="0"/>
                <a:ea typeface="ＭＳ Ｐゴシック" charset="0"/>
              </a:rPr>
              <a:t>samtools</a:t>
            </a:r>
          </a:p>
          <a:p>
            <a:pPr lvl="1"/>
            <a:r>
              <a:rPr lang="en-US">
                <a:latin typeface="Calibri" charset="0"/>
                <a:ea typeface="ＭＳ Ｐゴシック" charset="0"/>
              </a:rPr>
              <a:t>bamtools</a:t>
            </a:r>
          </a:p>
          <a:p>
            <a:pPr lvl="1"/>
            <a:r>
              <a:rPr lang="en-US">
                <a:latin typeface="Calibri" charset="0"/>
                <a:ea typeface="ＭＳ Ｐゴシック" charset="0"/>
              </a:rPr>
              <a:t>picard</a:t>
            </a:r>
          </a:p>
          <a:p>
            <a:r>
              <a:rPr lang="en-US">
                <a:latin typeface="Calibri" charset="0"/>
                <a:ea typeface="ＭＳ Ｐゴシック" charset="0"/>
              </a:rPr>
              <a:t>BED files</a:t>
            </a:r>
          </a:p>
          <a:p>
            <a:pPr lvl="1"/>
            <a:r>
              <a:rPr lang="en-US">
                <a:latin typeface="Calibri" charset="0"/>
                <a:ea typeface="ＭＳ Ｐゴシック" charset="0"/>
              </a:rPr>
              <a:t>bedtools</a:t>
            </a:r>
          </a:p>
          <a:p>
            <a:pPr lvl="1"/>
            <a:r>
              <a:rPr lang="en-US">
                <a:latin typeface="Calibri" charset="0"/>
                <a:ea typeface="ＭＳ Ｐゴシック" charset="0"/>
              </a:rPr>
              <a:t>bedops</a:t>
            </a:r>
          </a:p>
        </p:txBody>
      </p:sp>
    </p:spTree>
    <p:extLst>
      <p:ext uri="{BB962C8B-B14F-4D97-AF65-F5344CB8AC3E}">
        <p14:creationId xmlns:p14="http://schemas.microsoft.com/office/powerpoint/2010/main" val="39200545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annotation resources</a:t>
            </a:r>
            <a:endParaRPr lang="en-US" dirty="0"/>
          </a:p>
        </p:txBody>
      </p:sp>
      <p:sp>
        <p:nvSpPr>
          <p:cNvPr id="3" name="Content Placeholder 2"/>
          <p:cNvSpPr>
            <a:spLocks noGrp="1"/>
          </p:cNvSpPr>
          <p:nvPr>
            <p:ph idx="1"/>
          </p:nvPr>
        </p:nvSpPr>
        <p:spPr/>
        <p:txBody>
          <a:bodyPr/>
          <a:lstStyle/>
          <a:p>
            <a:r>
              <a:rPr lang="en-US" dirty="0" smtClean="0"/>
              <a:t>VEP</a:t>
            </a:r>
          </a:p>
          <a:p>
            <a:r>
              <a:rPr lang="en-US" dirty="0" smtClean="0"/>
              <a:t>ANNOVAR</a:t>
            </a:r>
          </a:p>
          <a:p>
            <a:r>
              <a:rPr lang="en-US" dirty="0" err="1" smtClean="0"/>
              <a:t>BioMart</a:t>
            </a:r>
            <a:endParaRPr lang="en-US" dirty="0" smtClean="0"/>
          </a:p>
          <a:p>
            <a:r>
              <a:rPr lang="en-US" dirty="0" smtClean="0"/>
              <a:t>UCSC Variant Annotation Integrator</a:t>
            </a:r>
            <a:endParaRPr lang="en-US" dirty="0"/>
          </a:p>
        </p:txBody>
      </p:sp>
    </p:spTree>
    <p:extLst>
      <p:ext uri="{BB962C8B-B14F-4D97-AF65-F5344CB8AC3E}">
        <p14:creationId xmlns:p14="http://schemas.microsoft.com/office/powerpoint/2010/main" val="162451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a:xfrm>
            <a:off x="226785" y="1016000"/>
            <a:ext cx="4830693" cy="5120722"/>
          </a:xfrm>
        </p:spPr>
        <p:txBody>
          <a:bodyPr>
            <a:normAutofit lnSpcReduction="10000"/>
          </a:bodyPr>
          <a:lstStyle/>
          <a:p>
            <a:r>
              <a:rPr lang="en-US" dirty="0" smtClean="0"/>
              <a:t>Genomic coordinate systems</a:t>
            </a:r>
          </a:p>
          <a:p>
            <a:pPr lvl="1"/>
            <a:r>
              <a:rPr lang="en-US" dirty="0" smtClean="0"/>
              <a:t>1-based vs. 0-based</a:t>
            </a:r>
          </a:p>
          <a:p>
            <a:pPr lvl="1"/>
            <a:endParaRPr lang="en-US" dirty="0"/>
          </a:p>
          <a:p>
            <a:pPr lvl="1"/>
            <a:endParaRPr lang="en-US" dirty="0" smtClean="0"/>
          </a:p>
          <a:p>
            <a:pPr lvl="1"/>
            <a:endParaRPr lang="en-US" dirty="0"/>
          </a:p>
          <a:p>
            <a:pPr lvl="1"/>
            <a:endParaRPr lang="en-US" dirty="0" smtClean="0"/>
          </a:p>
          <a:p>
            <a:r>
              <a:rPr lang="en-US" dirty="0" smtClean="0"/>
              <a:t>Differences in carriage returns</a:t>
            </a:r>
          </a:p>
          <a:p>
            <a:endParaRPr lang="en-US" dirty="0" smtClean="0"/>
          </a:p>
          <a:p>
            <a:r>
              <a:rPr lang="en-US" dirty="0" smtClean="0"/>
              <a:t>Genome builds</a:t>
            </a:r>
          </a:p>
          <a:p>
            <a:pPr lvl="1"/>
            <a:r>
              <a:rPr lang="en-US" dirty="0" smtClean="0"/>
              <a:t>And </a:t>
            </a:r>
            <a:r>
              <a:rPr lang="en-US" dirty="0"/>
              <a:t>a</a:t>
            </a:r>
            <a:r>
              <a:rPr lang="en-US" dirty="0" smtClean="0"/>
              <a:t>nnotation builds</a:t>
            </a:r>
          </a:p>
          <a:p>
            <a:pPr lvl="1"/>
            <a:r>
              <a:rPr lang="en-US" dirty="0" smtClean="0"/>
              <a:t>“</a:t>
            </a:r>
            <a:r>
              <a:rPr lang="en-US" dirty="0" err="1" smtClean="0"/>
              <a:t>Liftover</a:t>
            </a:r>
            <a:r>
              <a:rPr lang="en-US" dirty="0" smtClean="0"/>
              <a:t>” tools</a:t>
            </a:r>
          </a:p>
          <a:p>
            <a:pPr lvl="1"/>
            <a:endParaRPr lang="en-US" dirty="0"/>
          </a:p>
          <a:p>
            <a:r>
              <a:rPr lang="en-US" dirty="0" smtClean="0">
                <a:solidFill>
                  <a:srgbClr val="FF0000"/>
                </a:solidFill>
              </a:rPr>
              <a:t>Visualization of lifting over</a:t>
            </a:r>
          </a:p>
        </p:txBody>
      </p:sp>
      <p:pic>
        <p:nvPicPr>
          <p:cNvPr id="4" name="Picture 3" descr="0-vs-1-ba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750" y="1940102"/>
            <a:ext cx="6680122" cy="1177538"/>
          </a:xfrm>
          <a:prstGeom prst="rect">
            <a:avLst/>
          </a:prstGeom>
        </p:spPr>
      </p:pic>
    </p:spTree>
    <p:extLst>
      <p:ext uri="{BB962C8B-B14F-4D97-AF65-F5344CB8AC3E}">
        <p14:creationId xmlns:p14="http://schemas.microsoft.com/office/powerpoint/2010/main" val="2700995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Ensembl</a:t>
            </a:r>
            <a:endParaRPr lang="en-US" dirty="0"/>
          </a:p>
        </p:txBody>
      </p:sp>
      <p:sp>
        <p:nvSpPr>
          <p:cNvPr id="3" name="Content Placeholder 2"/>
          <p:cNvSpPr>
            <a:spLocks noGrp="1"/>
          </p:cNvSpPr>
          <p:nvPr>
            <p:ph idx="1"/>
          </p:nvPr>
        </p:nvSpPr>
        <p:spPr/>
        <p:txBody>
          <a:bodyPr/>
          <a:lstStyle/>
          <a:p>
            <a:r>
              <a:rPr lang="en-US" dirty="0" smtClean="0">
                <a:solidFill>
                  <a:srgbClr val="FF0000"/>
                </a:solidFill>
              </a:rPr>
              <a:t>Screenshot</a:t>
            </a:r>
            <a:endParaRPr lang="en-US" dirty="0">
              <a:solidFill>
                <a:srgbClr val="FF0000"/>
              </a:solidFill>
            </a:endParaRPr>
          </a:p>
        </p:txBody>
      </p:sp>
    </p:spTree>
    <p:extLst>
      <p:ext uri="{BB962C8B-B14F-4D97-AF65-F5344CB8AC3E}">
        <p14:creationId xmlns:p14="http://schemas.microsoft.com/office/powerpoint/2010/main" val="3290704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UCSC</a:t>
            </a:r>
            <a:endParaRPr lang="en-US" dirty="0"/>
          </a:p>
        </p:txBody>
      </p:sp>
      <p:sp>
        <p:nvSpPr>
          <p:cNvPr id="3" name="Content Placeholder 2"/>
          <p:cNvSpPr>
            <a:spLocks noGrp="1"/>
          </p:cNvSpPr>
          <p:nvPr>
            <p:ph idx="1"/>
          </p:nvPr>
        </p:nvSpPr>
        <p:spPr/>
        <p:txBody>
          <a:bodyPr/>
          <a:lstStyle/>
          <a:p>
            <a:r>
              <a:rPr lang="en-US" dirty="0" smtClean="0">
                <a:solidFill>
                  <a:srgbClr val="FF0000"/>
                </a:solidFill>
              </a:rPr>
              <a:t>Screenshot</a:t>
            </a:r>
            <a:endParaRPr lang="en-US" dirty="0">
              <a:solidFill>
                <a:srgbClr val="FF0000"/>
              </a:solidFill>
            </a:endParaRPr>
          </a:p>
        </p:txBody>
      </p:sp>
    </p:spTree>
    <p:extLst>
      <p:ext uri="{BB962C8B-B14F-4D97-AF65-F5344CB8AC3E}">
        <p14:creationId xmlns:p14="http://schemas.microsoft.com/office/powerpoint/2010/main" val="2587992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IGV</a:t>
            </a:r>
            <a:endParaRPr lang="en-US" dirty="0"/>
          </a:p>
        </p:txBody>
      </p:sp>
      <p:sp>
        <p:nvSpPr>
          <p:cNvPr id="3" name="Content Placeholder 2"/>
          <p:cNvSpPr>
            <a:spLocks noGrp="1"/>
          </p:cNvSpPr>
          <p:nvPr>
            <p:ph idx="1"/>
          </p:nvPr>
        </p:nvSpPr>
        <p:spPr/>
        <p:txBody>
          <a:bodyPr/>
          <a:lstStyle/>
          <a:p>
            <a:r>
              <a:rPr lang="en-US" dirty="0" smtClean="0">
                <a:solidFill>
                  <a:srgbClr val="FF0000"/>
                </a:solidFill>
              </a:rPr>
              <a:t>Screenshot</a:t>
            </a:r>
            <a:endParaRPr lang="en-US" dirty="0">
              <a:solidFill>
                <a:srgbClr val="FF0000"/>
              </a:solidFill>
            </a:endParaRPr>
          </a:p>
        </p:txBody>
      </p:sp>
    </p:spTree>
    <p:extLst>
      <p:ext uri="{BB962C8B-B14F-4D97-AF65-F5344CB8AC3E}">
        <p14:creationId xmlns:p14="http://schemas.microsoft.com/office/powerpoint/2010/main" val="2587992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visualizations in action</a:t>
            </a:r>
            <a:endParaRPr lang="en-US" dirty="0"/>
          </a:p>
        </p:txBody>
      </p:sp>
      <p:sp>
        <p:nvSpPr>
          <p:cNvPr id="3" name="Content Placeholder 2"/>
          <p:cNvSpPr>
            <a:spLocks noGrp="1"/>
          </p:cNvSpPr>
          <p:nvPr>
            <p:ph idx="1"/>
          </p:nvPr>
        </p:nvSpPr>
        <p:spPr/>
        <p:txBody>
          <a:bodyPr/>
          <a:lstStyle/>
          <a:p>
            <a:r>
              <a:rPr lang="en-US" dirty="0" smtClean="0"/>
              <a:t>Drawn from Griffith Lab research projects </a:t>
            </a:r>
            <a:r>
              <a:rPr lang="mr-IN" dirty="0" smtClean="0"/>
              <a:t>…</a:t>
            </a:r>
            <a:endParaRPr lang="en-US" dirty="0"/>
          </a:p>
        </p:txBody>
      </p:sp>
    </p:spTree>
    <p:extLst>
      <p:ext uri="{BB962C8B-B14F-4D97-AF65-F5344CB8AC3E}">
        <p14:creationId xmlns:p14="http://schemas.microsoft.com/office/powerpoint/2010/main" val="3761290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example precision medicine exercise</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22225978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history for ‘ALL1’</a:t>
            </a:r>
            <a:endParaRPr lang="en-US" dirty="0"/>
          </a:p>
        </p:txBody>
      </p:sp>
      <p:sp>
        <p:nvSpPr>
          <p:cNvPr id="5" name="TextBox 4"/>
          <p:cNvSpPr txBox="1"/>
          <p:nvPr/>
        </p:nvSpPr>
        <p:spPr>
          <a:xfrm>
            <a:off x="241709" y="5410200"/>
            <a:ext cx="8077200" cy="923330"/>
          </a:xfrm>
          <a:prstGeom prst="rect">
            <a:avLst/>
          </a:prstGeom>
          <a:noFill/>
        </p:spPr>
        <p:txBody>
          <a:bodyPr wrap="square" rtlCol="0">
            <a:spAutoFit/>
          </a:bodyPr>
          <a:lstStyle/>
          <a:p>
            <a:r>
              <a:rPr lang="en-US" dirty="0"/>
              <a:t>We ultimately profiled 18 samples from nine time points (bone marrow biopsies) throughout disease progression to better understand the evolution of this tumor</a:t>
            </a:r>
          </a:p>
        </p:txBody>
      </p:sp>
      <p:pic>
        <p:nvPicPr>
          <p:cNvPr id="10" name="Picture 9" descr="Figure1.pdf"/>
          <p:cNvPicPr>
            <a:picLocks noChangeAspect="1"/>
          </p:cNvPicPr>
          <p:nvPr/>
        </p:nvPicPr>
        <p:blipFill rotWithShape="1">
          <a:blip r:embed="rId3">
            <a:extLst>
              <a:ext uri="{28A0092B-C50C-407E-A947-70E740481C1C}">
                <a14:useLocalDpi xmlns:a14="http://schemas.microsoft.com/office/drawing/2010/main" val="0"/>
              </a:ext>
            </a:extLst>
          </a:blip>
          <a:srcRect t="-1" b="64888"/>
          <a:stretch/>
        </p:blipFill>
        <p:spPr>
          <a:xfrm>
            <a:off x="241709" y="1371600"/>
            <a:ext cx="8597491" cy="3505200"/>
          </a:xfrm>
          <a:prstGeom prst="rect">
            <a:avLst/>
          </a:prstGeom>
        </p:spPr>
      </p:pic>
    </p:spTree>
    <p:extLst>
      <p:ext uri="{BB962C8B-B14F-4D97-AF65-F5344CB8AC3E}">
        <p14:creationId xmlns:p14="http://schemas.microsoft.com/office/powerpoint/2010/main" val="22423905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450"/>
            <a:ext cx="8534400" cy="761999"/>
          </a:xfrm>
        </p:spPr>
        <p:txBody>
          <a:bodyPr>
            <a:normAutofit fontScale="90000"/>
          </a:bodyPr>
          <a:lstStyle/>
          <a:p>
            <a:r>
              <a:rPr lang="en-US" dirty="0"/>
              <a:t>Comprehensive and integrative analysis was performed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39347953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dirty="0" smtClean="0"/>
              <a:t>Module 5</a:t>
            </a:r>
            <a:r>
              <a:rPr lang="en-US" dirty="0"/>
              <a:t>: Variant annotation and interpretation</a:t>
            </a:r>
            <a:endParaRPr lang="en-US"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37389125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very complex tumor genome was characterized</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0600"/>
            <a:ext cx="4789106" cy="5715000"/>
          </a:xfrm>
          <a:prstGeom prst="rect">
            <a:avLst/>
          </a:prstGeom>
        </p:spPr>
      </p:pic>
      <p:sp>
        <p:nvSpPr>
          <p:cNvPr id="9" name="TextBox 8"/>
          <p:cNvSpPr txBox="1"/>
          <p:nvPr/>
        </p:nvSpPr>
        <p:spPr>
          <a:xfrm>
            <a:off x="5562600" y="1143000"/>
            <a:ext cx="3399741" cy="3416320"/>
          </a:xfrm>
          <a:prstGeom prst="rect">
            <a:avLst/>
          </a:prstGeom>
          <a:noFill/>
        </p:spPr>
        <p:txBody>
          <a:bodyPr wrap="none" rtlCol="0">
            <a:spAutoFit/>
          </a:bodyPr>
          <a:lstStyle/>
          <a:p>
            <a:pPr marL="285750" indent="-285750">
              <a:buFont typeface="Arial"/>
              <a:buChar char="•"/>
            </a:pPr>
            <a:r>
              <a:rPr lang="pt-BR" i="1" dirty="0"/>
              <a:t>EP300</a:t>
            </a:r>
            <a:r>
              <a:rPr lang="pt-BR" dirty="0"/>
              <a:t> p.P250H</a:t>
            </a:r>
          </a:p>
          <a:p>
            <a:pPr marL="285750" indent="-285750">
              <a:buFont typeface="Arial"/>
              <a:buChar char="•"/>
            </a:pPr>
            <a:r>
              <a:rPr lang="pt-BR" dirty="0"/>
              <a:t>EP300 p.P252S </a:t>
            </a:r>
          </a:p>
          <a:p>
            <a:pPr marL="285750" indent="-285750">
              <a:buFont typeface="Arial"/>
              <a:buChar char="•"/>
            </a:pPr>
            <a:r>
              <a:rPr lang="pl-PL" i="1" dirty="0"/>
              <a:t>NF1</a:t>
            </a:r>
            <a:r>
              <a:rPr lang="pl-PL" dirty="0"/>
              <a:t> p.R2258* </a:t>
            </a:r>
          </a:p>
          <a:p>
            <a:pPr marL="285750" indent="-285750">
              <a:buFont typeface="Arial"/>
              <a:buChar char="•"/>
            </a:pPr>
            <a:r>
              <a:rPr lang="pl-PL" i="1" dirty="0"/>
              <a:t>NF1</a:t>
            </a:r>
            <a:r>
              <a:rPr lang="pl-PL" dirty="0"/>
              <a:t> LOH </a:t>
            </a:r>
          </a:p>
          <a:p>
            <a:pPr marL="285750" indent="-285750">
              <a:buFont typeface="Arial"/>
              <a:buChar char="•"/>
            </a:pPr>
            <a:r>
              <a:rPr lang="pl-PL" i="1" dirty="0"/>
              <a:t>SETD2</a:t>
            </a:r>
            <a:r>
              <a:rPr lang="pl-PL" dirty="0"/>
              <a:t> p.R2510fs </a:t>
            </a:r>
          </a:p>
          <a:p>
            <a:pPr marL="285750" indent="-285750">
              <a:buFont typeface="Arial"/>
              <a:buChar char="•"/>
            </a:pPr>
            <a:r>
              <a:rPr lang="pl-PL" i="1" dirty="0"/>
              <a:t>SETD2</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XBP1</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IKZF1</a:t>
            </a:r>
            <a:r>
              <a:rPr lang="pl-PL" dirty="0"/>
              <a:t> (</a:t>
            </a:r>
            <a:r>
              <a:rPr lang="pl-PL" dirty="0" err="1"/>
              <a:t>Ikaros</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RB1</a:t>
            </a:r>
            <a:r>
              <a:rPr lang="pl-PL" dirty="0"/>
              <a:t> </a:t>
            </a:r>
            <a:r>
              <a:rPr lang="pl-PL" dirty="0" err="1"/>
              <a:t>large</a:t>
            </a:r>
            <a:r>
              <a:rPr lang="pl-PL" dirty="0"/>
              <a:t> </a:t>
            </a:r>
            <a:r>
              <a:rPr lang="pl-PL" dirty="0" err="1"/>
              <a:t>deletion</a:t>
            </a:r>
            <a:r>
              <a:rPr lang="pl-PL" dirty="0"/>
              <a:t> </a:t>
            </a:r>
          </a:p>
          <a:p>
            <a:pPr marL="285750" indent="-285750">
              <a:buFont typeface="Arial"/>
              <a:buChar char="•"/>
            </a:pPr>
            <a:r>
              <a:rPr lang="pl-PL" i="1" dirty="0"/>
              <a:t>ETV6</a:t>
            </a:r>
            <a:r>
              <a:rPr lang="pl-PL" dirty="0"/>
              <a:t> </a:t>
            </a:r>
            <a:r>
              <a:rPr lang="pl-PL" dirty="0" err="1"/>
              <a:t>large</a:t>
            </a:r>
            <a:r>
              <a:rPr lang="pl-PL" dirty="0"/>
              <a:t> </a:t>
            </a:r>
            <a:r>
              <a:rPr lang="pl-PL" dirty="0" err="1"/>
              <a:t>deletion</a:t>
            </a:r>
            <a:r>
              <a:rPr lang="pl-PL" dirty="0"/>
              <a:t> </a:t>
            </a:r>
          </a:p>
          <a:p>
            <a:pPr marL="285750" indent="-285750">
              <a:buFont typeface="Arial"/>
              <a:buChar char="•"/>
            </a:pPr>
            <a:r>
              <a:rPr lang="pl-PL" dirty="0"/>
              <a:t>9p </a:t>
            </a:r>
            <a:r>
              <a:rPr lang="pl-PL" dirty="0" err="1"/>
              <a:t>deletion</a:t>
            </a:r>
            <a:r>
              <a:rPr lang="pl-PL" dirty="0"/>
              <a:t> (</a:t>
            </a:r>
            <a:r>
              <a:rPr lang="pl-PL" i="1" dirty="0"/>
              <a:t>PAX5</a:t>
            </a:r>
            <a:r>
              <a:rPr lang="pl-PL" dirty="0"/>
              <a:t>) </a:t>
            </a:r>
          </a:p>
          <a:p>
            <a:pPr marL="285750" indent="-285750">
              <a:buFont typeface="Arial"/>
              <a:buChar char="•"/>
            </a:pPr>
            <a:r>
              <a:rPr lang="pl-PL" i="1" dirty="0"/>
              <a:t>EP300-ZNF384</a:t>
            </a:r>
            <a:r>
              <a:rPr lang="pl-PL" dirty="0"/>
              <a:t> </a:t>
            </a:r>
            <a:r>
              <a:rPr lang="pl-PL" dirty="0" err="1"/>
              <a:t>fusion</a:t>
            </a:r>
            <a:endParaRPr lang="en-US" dirty="0"/>
          </a:p>
        </p:txBody>
      </p:sp>
    </p:spTree>
    <p:extLst>
      <p:ext uri="{BB962C8B-B14F-4D97-AF65-F5344CB8AC3E}">
        <p14:creationId xmlns:p14="http://schemas.microsoft.com/office/powerpoint/2010/main" val="34411149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a:t>Transcriptome analysis was as important as genome </a:t>
            </a:r>
            <a:r>
              <a:rPr lang="en-US" sz="2200" dirty="0" smtClean="0"/>
              <a:t>analysis</a:t>
            </a:r>
            <a:endParaRPr lang="en-US" sz="2200" dirty="0"/>
          </a:p>
        </p:txBody>
      </p:sp>
      <p:pic>
        <p:nvPicPr>
          <p:cNvPr id="5" name="Content Placeholder 4" descr="Figure3.png"/>
          <p:cNvPicPr>
            <a:picLocks noGrp="1" noChangeAspect="1"/>
          </p:cNvPicPr>
          <p:nvPr>
            <p:ph idx="1"/>
          </p:nvPr>
        </p:nvPicPr>
        <p:blipFill>
          <a:blip r:embed="rId3">
            <a:extLst>
              <a:ext uri="{28A0092B-C50C-407E-A947-70E740481C1C}">
                <a14:useLocalDpi xmlns:a14="http://schemas.microsoft.com/office/drawing/2010/main" val="0"/>
              </a:ext>
            </a:extLst>
          </a:blip>
          <a:srcRect l="-20642" r="-20642"/>
          <a:stretch>
            <a:fillRect/>
          </a:stretch>
        </p:blipFill>
        <p:spPr/>
      </p:pic>
    </p:spTree>
    <p:extLst>
      <p:ext uri="{BB962C8B-B14F-4D97-AF65-F5344CB8AC3E}">
        <p14:creationId xmlns:p14="http://schemas.microsoft.com/office/powerpoint/2010/main" val="9500317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personalized therapy and disease monitoring assays were developed</a:t>
            </a:r>
          </a:p>
        </p:txBody>
      </p:sp>
      <p:pic>
        <p:nvPicPr>
          <p:cNvPr id="7" name="Content Placeholder 6" descr="Figure4.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4" r="-500" b="4823"/>
          <a:stretch/>
        </p:blipFill>
        <p:spPr>
          <a:xfrm>
            <a:off x="457200" y="1041273"/>
            <a:ext cx="7848600" cy="5443000"/>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Zachary Skidmore</a:t>
            </a:r>
            <a:endParaRPr lang="en-US" sz="1200" dirty="0"/>
          </a:p>
        </p:txBody>
      </p:sp>
    </p:spTree>
    <p:extLst>
      <p:ext uri="{BB962C8B-B14F-4D97-AF65-F5344CB8AC3E}">
        <p14:creationId xmlns:p14="http://schemas.microsoft.com/office/powerpoint/2010/main" val="2365405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Visualization tumor clonality and evolution</a:t>
            </a:r>
            <a:endParaRPr lang="en-US" dirty="0"/>
          </a:p>
        </p:txBody>
      </p:sp>
      <p:pic>
        <p:nvPicPr>
          <p:cNvPr id="4" name="Shape 91"/>
          <p:cNvPicPr preferRelativeResize="0"/>
          <p:nvPr/>
        </p:nvPicPr>
        <p:blipFill>
          <a:blip r:embed="rId3">
            <a:alphaModFix/>
          </a:blip>
          <a:stretch>
            <a:fillRect/>
          </a:stretch>
        </p:blipFill>
        <p:spPr>
          <a:xfrm>
            <a:off x="730436" y="995355"/>
            <a:ext cx="2803766" cy="2063396"/>
          </a:xfrm>
          <a:prstGeom prst="rect">
            <a:avLst/>
          </a:prstGeom>
          <a:noFill/>
          <a:ln>
            <a:noFill/>
          </a:ln>
        </p:spPr>
      </p:pic>
      <p:pic>
        <p:nvPicPr>
          <p:cNvPr id="5" name="Shape 98"/>
          <p:cNvPicPr preferRelativeResize="0"/>
          <p:nvPr/>
        </p:nvPicPr>
        <p:blipFill>
          <a:blip r:embed="rId4">
            <a:alphaModFix/>
          </a:blip>
          <a:stretch>
            <a:fillRect/>
          </a:stretch>
        </p:blipFill>
        <p:spPr>
          <a:xfrm>
            <a:off x="1328471" y="3821351"/>
            <a:ext cx="6219148" cy="2631655"/>
          </a:xfrm>
          <a:prstGeom prst="rect">
            <a:avLst/>
          </a:prstGeom>
          <a:noFill/>
          <a:ln>
            <a:noFill/>
          </a:ln>
        </p:spPr>
      </p:pic>
      <p:pic>
        <p:nvPicPr>
          <p:cNvPr id="6" name="Shape 106"/>
          <p:cNvPicPr preferRelativeResize="0"/>
          <p:nvPr/>
        </p:nvPicPr>
        <p:blipFill rotWithShape="1">
          <a:blip r:embed="rId5">
            <a:alphaModFix/>
          </a:blip>
          <a:srcRect l="61275" t="10977" b="21672"/>
          <a:stretch/>
        </p:blipFill>
        <p:spPr>
          <a:xfrm>
            <a:off x="5187491" y="995355"/>
            <a:ext cx="2790016" cy="2063396"/>
          </a:xfrm>
          <a:prstGeom prst="rect">
            <a:avLst/>
          </a:prstGeom>
          <a:noFill/>
          <a:ln>
            <a:noFill/>
          </a:ln>
        </p:spPr>
      </p:pic>
      <p:sp>
        <p:nvSpPr>
          <p:cNvPr id="7" name="TextBox 6"/>
          <p:cNvSpPr txBox="1"/>
          <p:nvPr/>
        </p:nvSpPr>
        <p:spPr>
          <a:xfrm>
            <a:off x="4896886" y="3061756"/>
            <a:ext cx="3441435" cy="646331"/>
          </a:xfrm>
          <a:prstGeom prst="rect">
            <a:avLst/>
          </a:prstGeom>
          <a:noFill/>
        </p:spPr>
        <p:txBody>
          <a:bodyPr wrap="square" rtlCol="0">
            <a:spAutoFit/>
          </a:bodyPr>
          <a:lstStyle/>
          <a:p>
            <a:r>
              <a:rPr lang="en-US" dirty="0" smtClean="0"/>
              <a:t>Tumors are often genetically diverse collections of cells</a:t>
            </a:r>
            <a:endParaRPr lang="en-US" dirty="0"/>
          </a:p>
        </p:txBody>
      </p:sp>
      <p:sp>
        <p:nvSpPr>
          <p:cNvPr id="8" name="TextBox 7"/>
          <p:cNvSpPr txBox="1"/>
          <p:nvPr/>
        </p:nvSpPr>
        <p:spPr>
          <a:xfrm>
            <a:off x="730436" y="3061756"/>
            <a:ext cx="3441435" cy="646331"/>
          </a:xfrm>
          <a:prstGeom prst="rect">
            <a:avLst/>
          </a:prstGeom>
          <a:noFill/>
        </p:spPr>
        <p:txBody>
          <a:bodyPr wrap="square" rtlCol="0">
            <a:spAutoFit/>
          </a:bodyPr>
          <a:lstStyle/>
          <a:p>
            <a:r>
              <a:rPr lang="en-US" dirty="0" smtClean="0"/>
              <a:t>Tumors are often impure </a:t>
            </a:r>
          </a:p>
          <a:p>
            <a:r>
              <a:rPr lang="en-US" dirty="0" smtClean="0"/>
              <a:t>(contain normal cells)</a:t>
            </a:r>
            <a:endParaRPr lang="en-US" dirty="0"/>
          </a:p>
        </p:txBody>
      </p:sp>
      <p:sp>
        <p:nvSpPr>
          <p:cNvPr id="9" name="TextBox 8"/>
          <p:cNvSpPr txBox="1"/>
          <p:nvPr/>
        </p:nvSpPr>
        <p:spPr>
          <a:xfrm>
            <a:off x="2693760" y="6453006"/>
            <a:ext cx="3441435" cy="369332"/>
          </a:xfrm>
          <a:prstGeom prst="rect">
            <a:avLst/>
          </a:prstGeom>
          <a:noFill/>
        </p:spPr>
        <p:txBody>
          <a:bodyPr wrap="square" rtlCol="0">
            <a:spAutoFit/>
          </a:bodyPr>
          <a:lstStyle/>
          <a:p>
            <a:r>
              <a:rPr lang="en-US" dirty="0" smtClean="0"/>
              <a:t>Tumors may be aneuploid</a:t>
            </a:r>
            <a:endParaRPr lang="en-US" dirty="0"/>
          </a:p>
        </p:txBody>
      </p:sp>
    </p:spTree>
    <p:extLst>
      <p:ext uri="{BB962C8B-B14F-4D97-AF65-F5344CB8AC3E}">
        <p14:creationId xmlns:p14="http://schemas.microsoft.com/office/powerpoint/2010/main" val="20797248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a:bodyPr>
          <a:lstStyle/>
          <a:p>
            <a:r>
              <a:rPr lang="en-US" dirty="0" smtClean="0"/>
              <a:t>A ‘simple’ bi-clonal tumor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3474711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smtClean="0"/>
              <a:t>Clusters correspond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Cell map image?</a:t>
            </a:r>
            <a:endParaRPr lang="en-US" dirty="0"/>
          </a:p>
        </p:txBody>
      </p:sp>
    </p:spTree>
    <p:extLst>
      <p:ext uri="{BB962C8B-B14F-4D97-AF65-F5344CB8AC3E}">
        <p14:creationId xmlns:p14="http://schemas.microsoft.com/office/powerpoint/2010/main" val="2726791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‘fish’ plot is used to represent </a:t>
            </a:r>
            <a:r>
              <a:rPr lang="en-US" dirty="0"/>
              <a:t>s</a:t>
            </a:r>
            <a:r>
              <a:rPr lang="en-US" dirty="0" smtClean="0"/>
              <a:t>ub-clones lost and gained over time</a:t>
            </a:r>
            <a:endParaRPr lang="en-US" dirty="0"/>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Visualizing copy number variation</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266557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‘lollipop’ plot is used to variant recurrence in a gene  </a:t>
            </a:r>
            <a:endParaRPr lang="en-US" dirty="0"/>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382901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1</a:t>
            </a:r>
            <a:endParaRPr lang="en-US" dirty="0"/>
          </a:p>
        </p:txBody>
      </p:sp>
      <p:sp>
        <p:nvSpPr>
          <p:cNvPr id="3" name="Content Placeholder 2"/>
          <p:cNvSpPr>
            <a:spLocks noGrp="1"/>
          </p:cNvSpPr>
          <p:nvPr>
            <p:ph idx="1"/>
          </p:nvPr>
        </p:nvSpPr>
        <p:spPr/>
        <p:txBody>
          <a:bodyPr/>
          <a:lstStyle/>
          <a:p>
            <a:r>
              <a:rPr lang="en-US" dirty="0"/>
              <a:t>Introduction to genomic data visualization and </a:t>
            </a:r>
            <a:r>
              <a:rPr lang="en-US" dirty="0" smtClean="0"/>
              <a:t>interpretation</a:t>
            </a:r>
          </a:p>
          <a:p>
            <a:pPr lvl="1"/>
            <a:r>
              <a:rPr lang="en-US" dirty="0" smtClean="0"/>
              <a:t>Introduction</a:t>
            </a:r>
          </a:p>
          <a:p>
            <a:pPr lvl="1"/>
            <a:r>
              <a:rPr lang="en-US" dirty="0" smtClean="0"/>
              <a:t>Review of central concepts</a:t>
            </a:r>
          </a:p>
          <a:p>
            <a:pPr lvl="2"/>
            <a:r>
              <a:rPr lang="mr-IN" dirty="0" smtClean="0"/>
              <a:t>…</a:t>
            </a:r>
            <a:endParaRPr lang="en-US" dirty="0" smtClean="0"/>
          </a:p>
          <a:p>
            <a:pPr lvl="1"/>
            <a:r>
              <a:rPr lang="en-US" dirty="0" smtClean="0"/>
              <a:t>Fundamentals of data visualization</a:t>
            </a:r>
          </a:p>
          <a:p>
            <a:pPr lvl="1"/>
            <a:r>
              <a:rPr lang="en-US" dirty="0" smtClean="0"/>
              <a:t>Best practices</a:t>
            </a:r>
          </a:p>
          <a:p>
            <a:pPr lvl="1"/>
            <a:r>
              <a:rPr lang="en-US" dirty="0"/>
              <a:t>Examples of visualization in </a:t>
            </a:r>
            <a:r>
              <a:rPr lang="en-US" dirty="0" smtClean="0"/>
              <a:t>R</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solidFill>
                  <a:srgbClr val="FF0000"/>
                </a:solidFill>
              </a:rPr>
              <a:t>Heatmap</a:t>
            </a:r>
            <a:r>
              <a:rPr lang="en-US" dirty="0" smtClean="0">
                <a:solidFill>
                  <a:srgbClr val="FF0000"/>
                </a:solidFill>
              </a:rPr>
              <a:t> example</a:t>
            </a:r>
            <a:endParaRPr lang="en-US" dirty="0">
              <a:solidFill>
                <a:srgbClr val="FF0000"/>
              </a:solidFill>
            </a:endParaRPr>
          </a:p>
        </p:txBody>
      </p:sp>
    </p:spTree>
    <p:extLst>
      <p:ext uri="{BB962C8B-B14F-4D97-AF65-F5344CB8AC3E}">
        <p14:creationId xmlns:p14="http://schemas.microsoft.com/office/powerpoint/2010/main" val="1791057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GenVisR was created to help others make common genomic visualizations</a:t>
            </a:r>
            <a:endParaRPr lang="en-US" dirty="0"/>
          </a:p>
        </p:txBody>
      </p:sp>
      <p:sp>
        <p:nvSpPr>
          <p:cNvPr id="5" name="Content Placeholder 4"/>
          <p:cNvSpPr>
            <a:spLocks noGrp="1"/>
          </p:cNvSpPr>
          <p:nvPr>
            <p:ph idx="1"/>
          </p:nvPr>
        </p:nvSpPr>
        <p:spPr/>
        <p:txBody>
          <a:bodyPr/>
          <a:lstStyle/>
          <a:p>
            <a:r>
              <a:rPr lang="en-US" dirty="0" smtClean="0">
                <a:solidFill>
                  <a:srgbClr val="FF0000"/>
                </a:solidFill>
              </a:rPr>
              <a:t>GenVisR paper figure</a:t>
            </a:r>
            <a:endParaRPr lang="en-US" dirty="0">
              <a:solidFill>
                <a:srgbClr val="FF0000"/>
              </a:solidFill>
            </a:endParaRPr>
          </a:p>
        </p:txBody>
      </p:sp>
    </p:spTree>
    <p:extLst>
      <p:ext uri="{BB962C8B-B14F-4D97-AF65-F5344CB8AC3E}">
        <p14:creationId xmlns:p14="http://schemas.microsoft.com/office/powerpoint/2010/main" val="61832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of data visualization</a:t>
            </a:r>
            <a:endParaRPr lang="en-US" dirty="0"/>
          </a:p>
        </p:txBody>
      </p:sp>
      <p:sp>
        <p:nvSpPr>
          <p:cNvPr id="3" name="Content Placeholder 2"/>
          <p:cNvSpPr>
            <a:spLocks noGrp="1"/>
          </p:cNvSpPr>
          <p:nvPr>
            <p:ph idx="1"/>
          </p:nvPr>
        </p:nvSpPr>
        <p:spPr/>
        <p:txBody>
          <a:bodyPr/>
          <a:lstStyle/>
          <a:p>
            <a:r>
              <a:rPr lang="en-US" dirty="0" smtClean="0">
                <a:solidFill>
                  <a:srgbClr val="FF0000"/>
                </a:solidFill>
              </a:rPr>
              <a:t>Find some materials from Martin K. on the principles of visualization</a:t>
            </a:r>
            <a:endParaRPr lang="en-US" dirty="0">
              <a:solidFill>
                <a:srgbClr val="FF0000"/>
              </a:solidFill>
            </a:endParaRPr>
          </a:p>
        </p:txBody>
      </p:sp>
    </p:spTree>
    <p:extLst>
      <p:ext uri="{BB962C8B-B14F-4D97-AF65-F5344CB8AC3E}">
        <p14:creationId xmlns:p14="http://schemas.microsoft.com/office/powerpoint/2010/main" val="169234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dirty="0" smtClean="0">
                <a:solidFill>
                  <a:srgbClr val="FF0000"/>
                </a:solidFill>
              </a:rPr>
              <a:t>*Find some 10 simple rules articles?*</a:t>
            </a:r>
          </a:p>
          <a:p>
            <a:endParaRPr lang="en-US" dirty="0" smtClean="0"/>
          </a:p>
          <a:p>
            <a:r>
              <a:rPr lang="en-US" dirty="0" smtClean="0"/>
              <a:t>*Always* label axes</a:t>
            </a:r>
          </a:p>
          <a:p>
            <a:r>
              <a:rPr lang="en-US" dirty="0" smtClean="0"/>
              <a:t>Consider readability of font size</a:t>
            </a:r>
          </a:p>
          <a:p>
            <a:r>
              <a:rPr lang="en-US" dirty="0" smtClean="0"/>
              <a:t>Avoid vertical or angled text if possible</a:t>
            </a:r>
          </a:p>
          <a:p>
            <a:r>
              <a:rPr lang="en-US" dirty="0" smtClean="0"/>
              <a:t>Avoid unnecessary use of color, point shapes, etc.</a:t>
            </a:r>
          </a:p>
          <a:p>
            <a:r>
              <a:rPr lang="en-US" dirty="0" smtClean="0"/>
              <a:t>Chose colors wisely</a:t>
            </a:r>
          </a:p>
          <a:p>
            <a:r>
              <a:rPr lang="en-US" dirty="0" smtClean="0"/>
              <a:t>If individual data points are being plotted and have started to really pile up on top of each other consider using a density function</a:t>
            </a:r>
          </a:p>
          <a:p>
            <a:r>
              <a:rPr lang="en-US" dirty="0" smtClean="0"/>
              <a:t>Always be transparent about what data manipulation is taking place (e.g. log scale, filtering of outliers, etc.)</a:t>
            </a:r>
            <a:endParaRPr lang="en-US" dirty="0"/>
          </a:p>
        </p:txBody>
      </p:sp>
    </p:spTree>
    <p:extLst>
      <p:ext uri="{BB962C8B-B14F-4D97-AF65-F5344CB8AC3E}">
        <p14:creationId xmlns:p14="http://schemas.microsoft.com/office/powerpoint/2010/main" val="2723743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choosing colors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27578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GenViz</a:t>
            </a:r>
            <a:r>
              <a:rPr lang="en-US" dirty="0" smtClean="0"/>
              <a:t> course site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2800" dirty="0" smtClean="0">
                <a:hlinkClick r:id="rId2"/>
              </a:rPr>
              <a:t>www.genviz.org</a:t>
            </a:r>
            <a:r>
              <a:rPr lang="en-US" sz="2800" dirty="0" smtClean="0"/>
              <a:t> </a:t>
            </a:r>
            <a:endParaRPr lang="en-US" sz="2800" dirty="0"/>
          </a:p>
        </p:txBody>
      </p:sp>
    </p:spTree>
    <p:extLst>
      <p:ext uri="{BB962C8B-B14F-4D97-AF65-F5344CB8AC3E}">
        <p14:creationId xmlns:p14="http://schemas.microsoft.com/office/powerpoint/2010/main" val="264904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for module 1</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lgn="ctr">
              <a:buNone/>
            </a:pPr>
            <a:r>
              <a:rPr lang="en-US" dirty="0" smtClean="0">
                <a:hlinkClick r:id="rId2"/>
              </a:rPr>
              <a:t>www.genviz.org/</a:t>
            </a:r>
            <a:r>
              <a:rPr lang="en-US" dirty="0">
                <a:hlinkClick r:id="rId2"/>
              </a:rPr>
              <a:t>course/#module-</a:t>
            </a:r>
            <a:r>
              <a:rPr lang="en-US" dirty="0" smtClean="0">
                <a:hlinkClick r:id="rId2"/>
              </a:rPr>
              <a:t>1</a:t>
            </a:r>
            <a:r>
              <a:rPr lang="en-US" dirty="0" smtClean="0"/>
              <a:t> </a:t>
            </a:r>
            <a:endParaRPr lang="en-US" dirty="0"/>
          </a:p>
          <a:p>
            <a:endParaRPr lang="en-US" dirty="0" smtClean="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create visualizations?</a:t>
            </a:r>
            <a:endParaRPr lang="en-US" dirty="0"/>
          </a:p>
        </p:txBody>
      </p:sp>
      <p:sp>
        <p:nvSpPr>
          <p:cNvPr id="3" name="Content Placeholder 2"/>
          <p:cNvSpPr>
            <a:spLocks noGrp="1"/>
          </p:cNvSpPr>
          <p:nvPr>
            <p:ph idx="1"/>
          </p:nvPr>
        </p:nvSpPr>
        <p:spPr/>
        <p:txBody>
          <a:bodyPr/>
          <a:lstStyle/>
          <a:p>
            <a:r>
              <a:rPr lang="en-US" dirty="0" smtClean="0"/>
              <a:t>Data exploration and interpretation of results</a:t>
            </a:r>
          </a:p>
          <a:p>
            <a:pPr lvl="1"/>
            <a:r>
              <a:rPr lang="en-US" dirty="0" smtClean="0"/>
              <a:t>QC analysis</a:t>
            </a:r>
          </a:p>
          <a:p>
            <a:pPr lvl="1"/>
            <a:r>
              <a:rPr lang="en-US" dirty="0" smtClean="0"/>
              <a:t>Understanding whether/how an experiment worked</a:t>
            </a:r>
          </a:p>
          <a:p>
            <a:pPr lvl="1"/>
            <a:r>
              <a:rPr lang="en-US" dirty="0" smtClean="0"/>
              <a:t>Discovery</a:t>
            </a:r>
          </a:p>
          <a:p>
            <a:pPr lvl="1"/>
            <a:endParaRPr lang="en-US" dirty="0" smtClean="0"/>
          </a:p>
          <a:p>
            <a:r>
              <a:rPr lang="en-US" dirty="0" smtClean="0"/>
              <a:t>Communication</a:t>
            </a:r>
          </a:p>
          <a:p>
            <a:pPr lvl="1"/>
            <a:r>
              <a:rPr lang="en-US" dirty="0" smtClean="0"/>
              <a:t>Slides for presentations</a:t>
            </a:r>
          </a:p>
          <a:p>
            <a:pPr lvl="2"/>
            <a:r>
              <a:rPr lang="en-US" dirty="0"/>
              <a:t>e</a:t>
            </a:r>
            <a:r>
              <a:rPr lang="en-US" dirty="0" smtClean="0"/>
              <a:t>.g. Keynote, </a:t>
            </a:r>
            <a:r>
              <a:rPr lang="en-US" dirty="0" err="1" smtClean="0"/>
              <a:t>Powerpoint</a:t>
            </a:r>
            <a:r>
              <a:rPr lang="en-US" dirty="0" smtClean="0"/>
              <a:t>, etc.</a:t>
            </a:r>
          </a:p>
          <a:p>
            <a:pPr lvl="1"/>
            <a:r>
              <a:rPr lang="en-US" dirty="0" smtClean="0"/>
              <a:t>Figures for publications</a:t>
            </a:r>
          </a:p>
          <a:p>
            <a:pPr lvl="2"/>
            <a:r>
              <a:rPr lang="en-US" dirty="0"/>
              <a:t>e</a:t>
            </a:r>
            <a:r>
              <a:rPr lang="en-US" dirty="0" smtClean="0"/>
              <a:t>.g. PDFs, PNGs, etc.</a:t>
            </a:r>
            <a:endParaRPr lang="en-US" dirty="0"/>
          </a:p>
        </p:txBody>
      </p:sp>
    </p:spTree>
    <p:extLst>
      <p:ext uri="{BB962C8B-B14F-4D97-AF65-F5344CB8AC3E}">
        <p14:creationId xmlns:p14="http://schemas.microsoft.com/office/powerpoint/2010/main" val="309457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central concepts</a:t>
            </a:r>
            <a:endParaRPr lang="en-US" dirty="0"/>
          </a:p>
        </p:txBody>
      </p:sp>
      <p:sp>
        <p:nvSpPr>
          <p:cNvPr id="3" name="Content Placeholder 2"/>
          <p:cNvSpPr>
            <a:spLocks noGrp="1"/>
          </p:cNvSpPr>
          <p:nvPr>
            <p:ph idx="1"/>
          </p:nvPr>
        </p:nvSpPr>
        <p:spPr/>
        <p:txBody>
          <a:bodyPr/>
          <a:lstStyle/>
          <a:p>
            <a:r>
              <a:rPr lang="en-US" dirty="0" smtClean="0"/>
              <a:t>‘</a:t>
            </a:r>
            <a:r>
              <a:rPr lang="en-US" dirty="0" err="1" smtClean="0"/>
              <a:t>Omics</a:t>
            </a:r>
            <a:r>
              <a:rPr lang="en-US" dirty="0" smtClean="0"/>
              <a:t> technologies and data</a:t>
            </a:r>
          </a:p>
          <a:p>
            <a:r>
              <a:rPr lang="en-US" dirty="0" smtClean="0"/>
              <a:t>Central dogma</a:t>
            </a:r>
          </a:p>
          <a:p>
            <a:r>
              <a:rPr lang="en-US" dirty="0" smtClean="0"/>
              <a:t>Common genomic file formats</a:t>
            </a:r>
          </a:p>
          <a:p>
            <a:r>
              <a:rPr lang="en-US" dirty="0" smtClean="0"/>
              <a:t>Genome annotation resources</a:t>
            </a:r>
          </a:p>
          <a:p>
            <a:r>
              <a:rPr lang="en-US" dirty="0" smtClean="0"/>
              <a:t>Common problems</a:t>
            </a:r>
          </a:p>
          <a:p>
            <a:r>
              <a:rPr lang="en-US" dirty="0" smtClean="0"/>
              <a:t>Genome browsers</a:t>
            </a:r>
          </a:p>
          <a:p>
            <a:endParaRPr lang="en-US" dirty="0" smtClean="0"/>
          </a:p>
        </p:txBody>
      </p:sp>
    </p:spTree>
    <p:extLst>
      <p:ext uri="{BB962C8B-B14F-4D97-AF65-F5344CB8AC3E}">
        <p14:creationId xmlns:p14="http://schemas.microsoft.com/office/powerpoint/2010/main" val="151701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Omics</a:t>
            </a:r>
            <a:r>
              <a:rPr lang="en-US" dirty="0" smtClean="0"/>
              <a:t> technology and data</a:t>
            </a:r>
            <a:endParaRPr lang="en-US" dirty="0"/>
          </a:p>
        </p:txBody>
      </p:sp>
      <p:sp>
        <p:nvSpPr>
          <p:cNvPr id="3" name="Content Placeholder 2"/>
          <p:cNvSpPr>
            <a:spLocks noGrp="1"/>
          </p:cNvSpPr>
          <p:nvPr>
            <p:ph idx="1"/>
          </p:nvPr>
        </p:nvSpPr>
        <p:spPr/>
        <p:txBody>
          <a:bodyPr/>
          <a:lstStyle/>
          <a:p>
            <a:r>
              <a:rPr lang="en-US" dirty="0" smtClean="0">
                <a:solidFill>
                  <a:srgbClr val="FF0000"/>
                </a:solidFill>
              </a:rPr>
              <a:t>Take from Obi’s seq tech lecture</a:t>
            </a:r>
            <a:endParaRPr lang="en-US" dirty="0">
              <a:solidFill>
                <a:srgbClr val="FF0000"/>
              </a:solidFill>
            </a:endParaRPr>
          </a:p>
        </p:txBody>
      </p:sp>
    </p:spTree>
    <p:extLst>
      <p:ext uri="{BB962C8B-B14F-4D97-AF65-F5344CB8AC3E}">
        <p14:creationId xmlns:p14="http://schemas.microsoft.com/office/powerpoint/2010/main" val="40794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858793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509</TotalTime>
  <Words>2691</Words>
  <Application>Microsoft Macintosh PowerPoint</Application>
  <PresentationFormat>On-screen Show (4:3)</PresentationFormat>
  <Paragraphs>300</Paragraphs>
  <Slides>47</Slides>
  <Notes>13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MGI_PPT_template_4-3_v1b</vt:lpstr>
      <vt:lpstr>GenViz Module 1: Introduction to genomic data visualization and interpretation</vt:lpstr>
      <vt:lpstr>PowerPoint Presentation</vt:lpstr>
      <vt:lpstr>Learning objectives of the course</vt:lpstr>
      <vt:lpstr>Learning objectives of module 1</vt:lpstr>
      <vt:lpstr>Why do we create visualizations?</vt:lpstr>
      <vt:lpstr>Review of central concepts</vt:lpstr>
      <vt:lpstr>‘Omics technology and data</vt:lpstr>
      <vt:lpstr>Cancer genomics research has exploded with the rapid advances in DNA sequencing technologies</vt:lpstr>
      <vt:lpstr>Whole genome, exome and transcriptome sequencing allows us to detect and confirm many different variant types</vt:lpstr>
      <vt:lpstr>Review of central dogma</vt:lpstr>
      <vt:lpstr>Common genomic data file formats</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Introduction to the BED format</vt:lpstr>
      <vt:lpstr>Manipulation of SAM/BAM and BED files</vt:lpstr>
      <vt:lpstr>Genome annotation resources</vt:lpstr>
      <vt:lpstr>Common problems</vt:lpstr>
      <vt:lpstr>Genome browsers - Ensembl</vt:lpstr>
      <vt:lpstr>Genome browsers - UCSC</vt:lpstr>
      <vt:lpstr>Genome browsers - IGV</vt:lpstr>
      <vt:lpstr>Example visualizations in action</vt:lpstr>
      <vt:lpstr>An example precision medicine exercise</vt:lpstr>
      <vt:lpstr>Case history for ‘ALL1’</vt:lpstr>
      <vt:lpstr>Comprehensive and integrative analysis was performed</vt:lpstr>
      <vt:lpstr>A very complex tumor genome was characterized</vt:lpstr>
      <vt:lpstr>Transcriptome analysis was as important as genome analysis</vt:lpstr>
      <vt:lpstr>A personalized therapy and disease monitoring assays were developed</vt:lpstr>
      <vt:lpstr>Visualization tumor clonality and evolution</vt:lpstr>
      <vt:lpstr>A ‘simple’ bi-clonal tumor</vt:lpstr>
      <vt:lpstr>Clusters correspond to distinct cell populations</vt:lpstr>
      <vt:lpstr>PowerPoint Presentation</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PowerPoint Presentation</vt:lpstr>
      <vt:lpstr>GenVisR was created to help others make common genomic visualizations</vt:lpstr>
      <vt:lpstr>Fundamentals of data visualization</vt:lpstr>
      <vt:lpstr>Best practices</vt:lpstr>
      <vt:lpstr>Resources for choosing colors</vt:lpstr>
      <vt:lpstr>Introduction to GenViz course site</vt:lpstr>
      <vt:lpstr>Tutorial for module 1</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50</cp:revision>
  <dcterms:created xsi:type="dcterms:W3CDTF">2015-05-07T20:45:54Z</dcterms:created>
  <dcterms:modified xsi:type="dcterms:W3CDTF">2017-09-08T23:15:41Z</dcterms:modified>
</cp:coreProperties>
</file>